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2" r:id="rId2"/>
    <p:sldId id="258" r:id="rId3"/>
    <p:sldId id="259" r:id="rId4"/>
    <p:sldId id="260" r:id="rId5"/>
    <p:sldId id="261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elsi Mae Walbeck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75" d="100"/>
          <a:sy n="175" d="100"/>
        </p:scale>
        <p:origin x="-488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E868B4-A3D0-4B18-A8FC-68D71D845066}" type="datetimeFigureOut">
              <a:rPr lang="en-US" smtClean="0"/>
              <a:t>11/16/15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D6944E-2FD9-4E79-8E69-5E50CC56A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674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CD418-9E4B-4306-8C33-5AEB4C2A3D93}" type="datetimeFigureOut">
              <a:rPr lang="en-US" smtClean="0"/>
              <a:t>11/16/15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9E211-9EF7-41AD-8E50-6EECB346A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298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CD418-9E4B-4306-8C33-5AEB4C2A3D93}" type="datetimeFigureOut">
              <a:rPr lang="en-US" smtClean="0"/>
              <a:t>11/16/15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9E211-9EF7-41AD-8E50-6EECB346A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226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CD418-9E4B-4306-8C33-5AEB4C2A3D93}" type="datetimeFigureOut">
              <a:rPr lang="en-US" smtClean="0"/>
              <a:t>11/16/15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9E211-9EF7-41AD-8E50-6EECB346A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496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7" cy="6857998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1392930" y="5473519"/>
            <a:ext cx="6360201" cy="624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endParaRPr lang="en-US" sz="700" dirty="0" smtClean="0">
              <a:solidFill>
                <a:srgbClr val="FFFFFF"/>
              </a:solidFill>
              <a:latin typeface="Open Sans"/>
              <a:cs typeface="Open Sans"/>
            </a:endParaRPr>
          </a:p>
          <a:p>
            <a:pPr algn="ctr">
              <a:lnSpc>
                <a:spcPct val="120000"/>
              </a:lnSpc>
            </a:pPr>
            <a:r>
              <a:rPr lang="en-US" sz="700" dirty="0" smtClean="0">
                <a:solidFill>
                  <a:srgbClr val="FFFFFF"/>
                </a:solidFill>
                <a:latin typeface="Open Sans"/>
                <a:cs typeface="Open Sans"/>
              </a:rPr>
              <a:t>© 2015 by Intellectual Reserve, Inc.</a:t>
            </a:r>
            <a:r>
              <a:rPr lang="en-US" sz="700" baseline="0" dirty="0" smtClean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lang="en-US" sz="700" dirty="0" smtClean="0">
                <a:solidFill>
                  <a:srgbClr val="FFFFFF"/>
                </a:solidFill>
                <a:latin typeface="Open Sans"/>
                <a:cs typeface="Open Sans"/>
              </a:rPr>
              <a:t>All rights reserved.</a:t>
            </a:r>
            <a:r>
              <a:rPr lang="en-US" sz="700" baseline="0" dirty="0" smtClean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lang="en-US" sz="700" dirty="0" smtClean="0">
                <a:solidFill>
                  <a:srgbClr val="FFFFFF"/>
                </a:solidFill>
                <a:latin typeface="Open Sans"/>
                <a:cs typeface="Open Sans"/>
              </a:rPr>
              <a:t>English approval: 9/15. PD60000453</a:t>
            </a:r>
          </a:p>
          <a:p>
            <a:pPr algn="ctr">
              <a:lnSpc>
                <a:spcPct val="120000"/>
              </a:lnSpc>
            </a:pPr>
            <a:r>
              <a:rPr lang="en-US" sz="700" dirty="0" smtClean="0">
                <a:solidFill>
                  <a:srgbClr val="FFFFFF"/>
                </a:solidFill>
                <a:latin typeface="Open Sans"/>
                <a:cs typeface="Open Sans"/>
              </a:rPr>
              <a:t> </a:t>
            </a:r>
          </a:p>
          <a:p>
            <a:pPr algn="ctr">
              <a:lnSpc>
                <a:spcPct val="120000"/>
              </a:lnSpc>
            </a:pPr>
            <a:endParaRPr lang="en-US" sz="700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  <p:pic>
        <p:nvPicPr>
          <p:cNvPr id="2" name="Picture 1" descr="SI-lockup-white-header-stacked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0" y="2009742"/>
            <a:ext cx="2540000" cy="153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449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CD418-9E4B-4306-8C33-5AEB4C2A3D93}" type="datetimeFigureOut">
              <a:rPr lang="en-US" smtClean="0"/>
              <a:t>11/16/15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9E211-9EF7-41AD-8E50-6EECB346A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882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CD418-9E4B-4306-8C33-5AEB4C2A3D93}" type="datetimeFigureOut">
              <a:rPr lang="en-US" smtClean="0"/>
              <a:t>11/16/15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9E211-9EF7-41AD-8E50-6EECB346A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136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CD418-9E4B-4306-8C33-5AEB4C2A3D93}" type="datetimeFigureOut">
              <a:rPr lang="en-US" smtClean="0"/>
              <a:t>11/16/15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9E211-9EF7-41AD-8E50-6EECB346A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391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CD418-9E4B-4306-8C33-5AEB4C2A3D93}" type="datetimeFigureOut">
              <a:rPr lang="en-US" smtClean="0"/>
              <a:t>11/16/15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9E211-9EF7-41AD-8E50-6EECB346A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58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CD418-9E4B-4306-8C33-5AEB4C2A3D93}" type="datetimeFigureOut">
              <a:rPr lang="en-US" smtClean="0"/>
              <a:t>11/16/15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9E211-9EF7-41AD-8E50-6EECB346A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702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CD418-9E4B-4306-8C33-5AEB4C2A3D93}" type="datetimeFigureOut">
              <a:rPr lang="en-US" smtClean="0"/>
              <a:t>11/16/15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9E211-9EF7-41AD-8E50-6EECB346A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364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CD418-9E4B-4306-8C33-5AEB4C2A3D93}" type="datetimeFigureOut">
              <a:rPr lang="en-US" smtClean="0"/>
              <a:t>11/16/15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9E211-9EF7-41AD-8E50-6EECB346A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794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CD418-9E4B-4306-8C33-5AEB4C2A3D93}" type="datetimeFigureOut">
              <a:rPr lang="en-US" smtClean="0"/>
              <a:t>11/16/15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9E211-9EF7-41AD-8E50-6EECB346A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930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CD418-9E4B-4306-8C33-5AEB4C2A3D93}" type="datetimeFigureOut">
              <a:rPr lang="en-US" smtClean="0"/>
              <a:t>11/16/15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69E211-9EF7-41AD-8E50-6EECB346A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356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304800"/>
            <a:ext cx="5105400" cy="5821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“We can unlock the power of the curriculum simply by acting on our faith that it is inspired of God. . . .</a:t>
            </a:r>
          </a:p>
          <a:p>
            <a:pPr marL="0" indent="0">
              <a:buNone/>
            </a:pPr>
            <a:r>
              <a:rPr lang="en-US" sz="3600" dirty="0" smtClean="0"/>
              <a:t>“Sticking with the content of the curriculum as well as its sequence will unlock our unique teaching gifts, not stifle them.”</a:t>
            </a:r>
            <a:endParaRPr lang="en-US" sz="36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28600" y="3962400"/>
            <a:ext cx="2667000" cy="114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 smtClean="0"/>
              <a:t>Henry B. </a:t>
            </a:r>
            <a:r>
              <a:rPr lang="en-US" sz="2000" b="1" dirty="0" err="1" smtClean="0"/>
              <a:t>Eyring</a:t>
            </a:r>
            <a:endParaRPr lang="en-US" sz="2000" b="1" dirty="0" smtClean="0"/>
          </a:p>
          <a:p>
            <a:pPr marL="0" indent="0" algn="ctr">
              <a:buNone/>
            </a:pPr>
            <a:r>
              <a:rPr lang="en-US" sz="1600" dirty="0" smtClean="0">
                <a:solidFill>
                  <a:srgbClr val="7F7F7F"/>
                </a:solidFill>
              </a:rPr>
              <a:t>“The Lord Will Multiply the Harvest” (evening with Elder Henry B. </a:t>
            </a:r>
            <a:r>
              <a:rPr lang="en-US" sz="1600" dirty="0" err="1" smtClean="0">
                <a:solidFill>
                  <a:srgbClr val="7F7F7F"/>
                </a:solidFill>
              </a:rPr>
              <a:t>Eyring</a:t>
            </a:r>
            <a:r>
              <a:rPr lang="en-US" sz="1600" dirty="0" smtClean="0">
                <a:solidFill>
                  <a:srgbClr val="7F7F7F"/>
                </a:solidFill>
              </a:rPr>
              <a:t>, Feb. 6, 1998), 4, 5</a:t>
            </a:r>
            <a:endParaRPr lang="en-US" sz="1600" dirty="0">
              <a:solidFill>
                <a:srgbClr val="7F7F7F"/>
              </a:solidFill>
            </a:endParaRPr>
          </a:p>
        </p:txBody>
      </p:sp>
      <p:pic>
        <p:nvPicPr>
          <p:cNvPr id="2" name="Picture 1" descr="EyringHB_0712_8x10crp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41023"/>
            <a:ext cx="2133600" cy="284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941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4200" y="2644775"/>
            <a:ext cx="5867400" cy="1470025"/>
          </a:xfrm>
        </p:spPr>
        <p:txBody>
          <a:bodyPr>
            <a:noAutofit/>
          </a:bodyPr>
          <a:lstStyle/>
          <a:p>
            <a:pPr algn="l"/>
            <a:r>
              <a:rPr lang="en-US" sz="3400" dirty="0"/>
              <a:t>“When you face adversity, you can be led to ask many questions. Some serve a useful purpose; others do not. To ask, Why does this have to happen to me? Why do I have to suffer this, now? What have I done to cause this? will lead you into blind alleys. It really does no good to ask questions that reflect opposition to the will of </a:t>
            </a:r>
            <a:r>
              <a:rPr lang="en-US" sz="3400" dirty="0" smtClean="0"/>
              <a:t>God . . . </a:t>
            </a:r>
            <a:r>
              <a:rPr lang="en-US" sz="3400" smtClean="0"/>
              <a:t>. </a:t>
            </a:r>
            <a:endParaRPr lang="en-US" sz="3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962400"/>
            <a:ext cx="2667000" cy="1143000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Richard G. Scott</a:t>
            </a:r>
          </a:p>
          <a:p>
            <a:r>
              <a:rPr lang="en-US" sz="1600" dirty="0"/>
              <a:t>“Trust in the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Lord,” 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Ensign,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Nov. 1995</a:t>
            </a:r>
            <a:r>
              <a:rPr lang="en-US" sz="1600" dirty="0"/>
              <a:t>, 17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990600"/>
            <a:ext cx="2209800" cy="274320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6412468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1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of 4</a:t>
            </a:r>
          </a:p>
        </p:txBody>
      </p:sp>
      <p:pic>
        <p:nvPicPr>
          <p:cNvPr id="5" name="Picture 4" descr="ScottRG-0503crp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14400"/>
            <a:ext cx="2144865" cy="286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904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4200" y="1981200"/>
            <a:ext cx="5867400" cy="1470025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>Rather </a:t>
            </a:r>
            <a:r>
              <a:rPr lang="en-US" sz="3600" dirty="0"/>
              <a:t>ask, What am I to do? What am I to learn from this experience? What am I to change? Whom am I to help? How can I remember my many blessings in times of trial? </a:t>
            </a:r>
            <a:r>
              <a:rPr lang="en-US" sz="3600" dirty="0" smtClean="0"/>
              <a:t>. . .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962400"/>
            <a:ext cx="2667000" cy="1143000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Richard G. Scott</a:t>
            </a:r>
          </a:p>
          <a:p>
            <a:r>
              <a:rPr lang="en-US" sz="1600" dirty="0"/>
              <a:t>“Trust in the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Lord,” 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Ensign,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Nov. 1995</a:t>
            </a:r>
            <a:r>
              <a:rPr lang="en-US" sz="1600" dirty="0"/>
              <a:t>, 17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990600"/>
            <a:ext cx="2209800" cy="274320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6412468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2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of 4</a:t>
            </a:r>
          </a:p>
        </p:txBody>
      </p:sp>
      <p:pic>
        <p:nvPicPr>
          <p:cNvPr id="7" name="Picture 6" descr="ScottRG-0503crp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14400"/>
            <a:ext cx="2144865" cy="286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917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4200" y="2286000"/>
            <a:ext cx="5867400" cy="1470025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“This life is an experience in profound trust—trust in Jesus Christ, trust in His teachings, trust in our capacity as led by the Holy Spirit to obey those </a:t>
            </a:r>
            <a:r>
              <a:rPr lang="en-US" sz="3600" dirty="0" smtClean="0"/>
              <a:t>teachings. . . . </a:t>
            </a:r>
            <a:r>
              <a:rPr lang="en-US" sz="3600" dirty="0"/>
              <a:t>To trust means to obey willingly without knowing the end from the beginning (see Prov. 3:5–7</a:t>
            </a:r>
            <a:r>
              <a:rPr lang="en-US" sz="3600" dirty="0" smtClean="0"/>
              <a:t>).</a:t>
            </a:r>
            <a:endParaRPr lang="en-US" sz="3600" strike="sngStrik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962400"/>
            <a:ext cx="2667000" cy="1143000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Richard G. Scott</a:t>
            </a:r>
          </a:p>
          <a:p>
            <a:r>
              <a:rPr lang="en-US" sz="1600" dirty="0"/>
              <a:t>“Trust in the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Lord,” 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Ensign,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Nov. 1995</a:t>
            </a:r>
            <a:r>
              <a:rPr lang="en-US" sz="1600" dirty="0"/>
              <a:t>, 17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990600"/>
            <a:ext cx="2209800" cy="274320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6412468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3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of 4</a:t>
            </a:r>
          </a:p>
        </p:txBody>
      </p:sp>
      <p:pic>
        <p:nvPicPr>
          <p:cNvPr id="7" name="Picture 6" descr="ScottRG-0503crp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14400"/>
            <a:ext cx="2144865" cy="286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501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4200" y="1577975"/>
            <a:ext cx="5867400" cy="1470025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>To </a:t>
            </a:r>
            <a:r>
              <a:rPr lang="en-US" sz="3600" dirty="0"/>
              <a:t>produce fruit, your trust in the Lord must be more powerful and enduring than your confidence in your own personal feelings and </a:t>
            </a:r>
            <a:r>
              <a:rPr lang="en-US" sz="3600" dirty="0" smtClean="0"/>
              <a:t>experience.”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962400"/>
            <a:ext cx="2667000" cy="1143000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Richard G. Scott</a:t>
            </a:r>
          </a:p>
          <a:p>
            <a:r>
              <a:rPr lang="en-US" sz="1600" dirty="0"/>
              <a:t>“Trust in </a:t>
            </a:r>
            <a:r>
              <a:rPr lang="en-US" sz="1600" dirty="0">
                <a:solidFill>
                  <a:srgbClr val="7F7F7F"/>
                </a:solidFill>
              </a:rPr>
              <a:t>the Lord,” </a:t>
            </a:r>
            <a:r>
              <a:rPr lang="en-US" sz="1600" i="1" dirty="0">
                <a:solidFill>
                  <a:srgbClr val="7F7F7F"/>
                </a:solidFill>
              </a:rPr>
              <a:t>Ensign,</a:t>
            </a:r>
            <a:r>
              <a:rPr lang="en-US" sz="1600" dirty="0">
                <a:solidFill>
                  <a:srgbClr val="7F7F7F"/>
                </a:solidFill>
              </a:rPr>
              <a:t> Nov. </a:t>
            </a:r>
            <a:r>
              <a:rPr lang="en-US" sz="1600" dirty="0"/>
              <a:t>1995, 17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990600"/>
            <a:ext cx="2209800" cy="274320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6412468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4 of 4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" name="Picture 6" descr="ScottRG-0503crp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14400"/>
            <a:ext cx="2144865" cy="286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238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281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2498</TotalTime>
  <Words>374</Words>
  <Application>Microsoft Macintosh PowerPoint</Application>
  <PresentationFormat>On-screen Show (4:3)</PresentationFormat>
  <Paragraphs>20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“When you face adversity, you can be led to ask many questions. Some serve a useful purpose; others do not. To ask, Why does this have to happen to me? Why do I have to suffer this, now? What have I done to cause this? will lead you into blind alleys. It really does no good to ask questions that reflect opposition to the will of God . . . . </vt:lpstr>
      <vt:lpstr>Rather ask, What am I to do? What am I to learn from this experience? What am I to change? Whom am I to help? How can I remember my many blessings in times of trial? . . .</vt:lpstr>
      <vt:lpstr>“This life is an experience in profound trust—trust in Jesus Christ, trust in His teachings, trust in our capacity as led by the Holy Spirit to obey those teachings. . . . To trust means to obey willingly without knowing the end from the beginning (see Prov. 3:5–7).</vt:lpstr>
      <vt:lpstr>To produce fruit, your trust in the Lord must be more powerful and enduring than your confidence in your own personal feelings and experience.”</vt:lpstr>
      <vt:lpstr>PowerPoint Presentation</vt:lpstr>
    </vt:vector>
  </TitlesOfParts>
  <Company>LDS Church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BurnhamBT</dc:creator>
  <cp:lastModifiedBy>Mark Hales</cp:lastModifiedBy>
  <cp:revision>344</cp:revision>
  <dcterms:created xsi:type="dcterms:W3CDTF">2015-03-23T21:49:50Z</dcterms:created>
  <dcterms:modified xsi:type="dcterms:W3CDTF">2015-11-16T15:31:37Z</dcterms:modified>
</cp:coreProperties>
</file>