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35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868B4-A3D0-4B18-A8FC-68D71D845066}" type="datetimeFigureOut">
              <a:rPr lang="en-US" smtClean="0"/>
              <a:t>12/9/15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D6944E-2FD9-4E79-8E69-5E50CC56AAC6}" type="slidenum">
              <a:rPr lang="en-US" smtClean="0"/>
              <a:t>‹#›</a:t>
            </a:fld>
            <a:endParaRPr lang="en-US"/>
          </a:p>
        </p:txBody>
      </p:sp>
    </p:spTree>
    <p:extLst>
      <p:ext uri="{BB962C8B-B14F-4D97-AF65-F5344CB8AC3E}">
        <p14:creationId xmlns:p14="http://schemas.microsoft.com/office/powerpoint/2010/main" val="426567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33829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05322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50949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6" name="TextBox 5"/>
          <p:cNvSpPr txBox="1"/>
          <p:nvPr userDrawn="1"/>
        </p:nvSpPr>
        <p:spPr>
          <a:xfrm>
            <a:off x="1392930" y="5473519"/>
            <a:ext cx="6360201" cy="624273"/>
          </a:xfrm>
          <a:prstGeom prst="rect">
            <a:avLst/>
          </a:prstGeom>
          <a:noFill/>
        </p:spPr>
        <p:txBody>
          <a:bodyPr wrap="square" rtlCol="0">
            <a:spAutoFit/>
          </a:bodyPr>
          <a:lstStyle/>
          <a:p>
            <a:pPr algn="ctr">
              <a:lnSpc>
                <a:spcPct val="120000"/>
              </a:lnSpc>
            </a:pPr>
            <a:endParaRPr lang="en-US" sz="700" dirty="0" smtClean="0">
              <a:solidFill>
                <a:srgbClr val="FFFFFF"/>
              </a:solidFill>
              <a:latin typeface="Open Sans"/>
              <a:cs typeface="Open Sans"/>
            </a:endParaRPr>
          </a:p>
          <a:p>
            <a:pPr algn="ctr">
              <a:lnSpc>
                <a:spcPct val="120000"/>
              </a:lnSpc>
            </a:pPr>
            <a:r>
              <a:rPr lang="en-US" sz="700" dirty="0" smtClean="0">
                <a:solidFill>
                  <a:srgbClr val="FFFFFF"/>
                </a:solidFill>
                <a:latin typeface="Open Sans"/>
                <a:cs typeface="Open Sans"/>
              </a:rPr>
              <a:t>© 2015 by Intellectual Reserve, Inc.</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All rights reserved.</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English approval: 9/15. PD60000453</a:t>
            </a:r>
          </a:p>
          <a:p>
            <a:pPr algn="ctr">
              <a:lnSpc>
                <a:spcPct val="120000"/>
              </a:lnSpc>
            </a:pPr>
            <a:r>
              <a:rPr lang="en-US" sz="700" dirty="0" smtClean="0">
                <a:solidFill>
                  <a:srgbClr val="FFFFFF"/>
                </a:solidFill>
                <a:latin typeface="Open Sans"/>
                <a:cs typeface="Open Sans"/>
              </a:rPr>
              <a:t> </a:t>
            </a:r>
          </a:p>
          <a:p>
            <a:pPr algn="ctr">
              <a:lnSpc>
                <a:spcPct val="120000"/>
              </a:lnSpc>
            </a:pPr>
            <a:endParaRPr lang="en-US" sz="700" dirty="0">
              <a:solidFill>
                <a:srgbClr val="FFFFFF"/>
              </a:solidFill>
              <a:latin typeface="Open Sans"/>
              <a:cs typeface="Open Sans"/>
            </a:endParaRPr>
          </a:p>
        </p:txBody>
      </p:sp>
      <p:pic>
        <p:nvPicPr>
          <p:cNvPr id="2" name="Picture 1" descr="SI-lockup-white-header-stack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2000" y="2009742"/>
            <a:ext cx="2540000" cy="1536700"/>
          </a:xfrm>
          <a:prstGeom prst="rect">
            <a:avLst/>
          </a:prstGeom>
        </p:spPr>
      </p:pic>
    </p:spTree>
    <p:extLst>
      <p:ext uri="{BB962C8B-B14F-4D97-AF65-F5344CB8AC3E}">
        <p14:creationId xmlns:p14="http://schemas.microsoft.com/office/powerpoint/2010/main" val="4282787139"/>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84188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D418-9E4B-4306-8C33-5AEB4C2A3D93}"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417113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CD418-9E4B-4306-8C33-5AEB4C2A3D93}"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66139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CD418-9E4B-4306-8C33-5AEB4C2A3D93}" type="datetimeFigureOut">
              <a:rPr lang="en-US" smtClean="0"/>
              <a:t>12/9/15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2205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CD418-9E4B-4306-8C33-5AEB4C2A3D93}" type="datetimeFigureOut">
              <a:rPr lang="en-US" smtClean="0"/>
              <a:t>12/9/15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5187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CD418-9E4B-4306-8C33-5AEB4C2A3D93}" type="datetimeFigureOut">
              <a:rPr lang="en-US" smtClean="0"/>
              <a:t>12/9/15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09836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7627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969930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CD418-9E4B-4306-8C33-5AEB4C2A3D93}" type="datetimeFigureOut">
              <a:rPr lang="en-US" smtClean="0"/>
              <a:t>12/9/15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9E211-9EF7-41AD-8E50-6EECB346A1E8}" type="slidenum">
              <a:rPr lang="en-US" smtClean="0"/>
              <a:t>‹#›</a:t>
            </a:fld>
            <a:endParaRPr lang="en-US"/>
          </a:p>
        </p:txBody>
      </p:sp>
    </p:spTree>
    <p:extLst>
      <p:ext uri="{BB962C8B-B14F-4D97-AF65-F5344CB8AC3E}">
        <p14:creationId xmlns:p14="http://schemas.microsoft.com/office/powerpoint/2010/main" val="264035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1806575"/>
            <a:ext cx="5867400" cy="1470025"/>
          </a:xfrm>
        </p:spPr>
        <p:txBody>
          <a:bodyPr>
            <a:noAutofit/>
          </a:bodyPr>
          <a:lstStyle/>
          <a:p>
            <a:pPr algn="l"/>
            <a:r>
              <a:rPr lang="en-US" sz="3400" dirty="0">
                <a:solidFill>
                  <a:srgbClr val="000000"/>
                </a:solidFill>
              </a:rPr>
              <a:t>“Unfortunately, messengers of divinely mandated commandments are often no more popular today than they were </a:t>
            </a:r>
            <a:r>
              <a:rPr lang="en-US" sz="3400" dirty="0" smtClean="0">
                <a:solidFill>
                  <a:srgbClr val="000000"/>
                </a:solidFill>
              </a:rPr>
              <a:t>anciently. . . .</a:t>
            </a:r>
            <a:r>
              <a:rPr lang="en-US" sz="3400" dirty="0">
                <a:solidFill>
                  <a:srgbClr val="000000"/>
                </a:solidFill>
              </a:rPr>
              <a:t/>
            </a:r>
            <a:br>
              <a:rPr lang="en-US" sz="3400" dirty="0">
                <a:solidFill>
                  <a:srgbClr val="000000"/>
                </a:solidFill>
              </a:rPr>
            </a:br>
            <a:endParaRPr lang="en-US" sz="3400" dirty="0">
              <a:solidFill>
                <a:srgbClr val="000000"/>
              </a:solidFill>
            </a:endParaRPr>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Jeffrey R. Holland</a:t>
            </a:r>
          </a:p>
          <a:p>
            <a:r>
              <a:rPr lang="en-US" dirty="0">
                <a:solidFill>
                  <a:srgbClr val="7F7F7F"/>
                </a:solidFill>
              </a:rPr>
              <a:t>“The Cost—and Blessings—of Discipleship,” </a:t>
            </a:r>
            <a:r>
              <a:rPr lang="en-US" i="1" dirty="0">
                <a:solidFill>
                  <a:srgbClr val="7F7F7F"/>
                </a:solidFill>
              </a:rPr>
              <a:t>Ensign</a:t>
            </a:r>
            <a:r>
              <a:rPr lang="en-US" dirty="0">
                <a:solidFill>
                  <a:srgbClr val="7F7F7F"/>
                </a:solidFill>
              </a:rPr>
              <a:t> or </a:t>
            </a:r>
            <a:r>
              <a:rPr lang="en-US" i="1" dirty="0" err="1">
                <a:solidFill>
                  <a:srgbClr val="7F7F7F"/>
                </a:solidFill>
              </a:rPr>
              <a:t>Liahona</a:t>
            </a:r>
            <a:r>
              <a:rPr lang="en-US" i="1" dirty="0">
                <a:solidFill>
                  <a:srgbClr val="7F7F7F"/>
                </a:solidFill>
              </a:rPr>
              <a:t>,</a:t>
            </a:r>
            <a:r>
              <a:rPr lang="en-US" dirty="0">
                <a:solidFill>
                  <a:srgbClr val="7F7F7F"/>
                </a:solidFill>
              </a:rPr>
              <a:t> May </a:t>
            </a:r>
            <a:r>
              <a:rPr lang="en-US" dirty="0"/>
              <a:t>2014, 7</a:t>
            </a:r>
            <a:endParaRPr lang="en-US" dirty="0">
              <a:solidFill>
                <a:schemeClr val="tx1"/>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1 of 2</a:t>
            </a:r>
            <a:endParaRPr lang="en-US" dirty="0">
              <a:solidFill>
                <a:schemeClr val="bg1">
                  <a:lumMod val="65000"/>
                </a:schemeClr>
              </a:solidFill>
            </a:endParaRPr>
          </a:p>
        </p:txBody>
      </p:sp>
      <p:pic>
        <p:nvPicPr>
          <p:cNvPr id="5" name="Picture 4" descr="HollandJR-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990600"/>
            <a:ext cx="2066027" cy="2753847"/>
          </a:xfrm>
          <a:prstGeom prst="rect">
            <a:avLst/>
          </a:prstGeom>
        </p:spPr>
      </p:pic>
    </p:spTree>
    <p:extLst>
      <p:ext uri="{BB962C8B-B14F-4D97-AF65-F5344CB8AC3E}">
        <p14:creationId xmlns:p14="http://schemas.microsoft.com/office/powerpoint/2010/main" val="1849551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339975"/>
            <a:ext cx="5867400" cy="1470025"/>
          </a:xfrm>
        </p:spPr>
        <p:txBody>
          <a:bodyPr>
            <a:noAutofit/>
          </a:bodyPr>
          <a:lstStyle/>
          <a:p>
            <a:pPr algn="l"/>
            <a:r>
              <a:rPr lang="en-US" sz="3400" dirty="0">
                <a:solidFill>
                  <a:srgbClr val="000000"/>
                </a:solidFill>
              </a:rPr>
              <a:t/>
            </a:r>
            <a:br>
              <a:rPr lang="en-US" sz="3400" dirty="0">
                <a:solidFill>
                  <a:srgbClr val="000000"/>
                </a:solidFill>
              </a:rPr>
            </a:br>
            <a:r>
              <a:rPr lang="en-US" sz="3400" dirty="0">
                <a:solidFill>
                  <a:srgbClr val="000000"/>
                </a:solidFill>
              </a:rPr>
              <a:t>“Sadly enough, </a:t>
            </a:r>
            <a:r>
              <a:rPr lang="en-US" sz="3400" dirty="0" smtClean="0">
                <a:solidFill>
                  <a:srgbClr val="000000"/>
                </a:solidFill>
              </a:rPr>
              <a:t>. . . </a:t>
            </a:r>
            <a:r>
              <a:rPr lang="en-US" sz="3400" dirty="0">
                <a:solidFill>
                  <a:srgbClr val="000000"/>
                </a:solidFill>
              </a:rPr>
              <a:t>it is a characteristic of our age that if people want any gods at all, they want them to be gods who do not demand much, comfortable gods, smooth gods who not only don’t rock the boat but don’t even row it, gods who pat us on the head, make us giggle, then tell us to run along and pick </a:t>
            </a:r>
            <a:r>
              <a:rPr lang="en-US" sz="3400" dirty="0" smtClean="0">
                <a:solidFill>
                  <a:srgbClr val="000000"/>
                </a:solidFill>
              </a:rPr>
              <a:t>marigolds.”</a:t>
            </a:r>
            <a:endParaRPr lang="en-US" sz="3400" dirty="0">
              <a:solidFill>
                <a:srgbClr val="000000"/>
              </a:solidFill>
            </a:endParaRPr>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Jeffrey R. Holland</a:t>
            </a:r>
          </a:p>
          <a:p>
            <a:r>
              <a:rPr lang="en-US" dirty="0"/>
              <a:t>“</a:t>
            </a:r>
            <a:r>
              <a:rPr lang="en-US" dirty="0">
                <a:solidFill>
                  <a:schemeClr val="bg1">
                    <a:lumMod val="50000"/>
                  </a:schemeClr>
                </a:solidFill>
              </a:rPr>
              <a:t>The </a:t>
            </a:r>
            <a:r>
              <a:rPr lang="en-US" dirty="0" smtClean="0">
                <a:solidFill>
                  <a:schemeClr val="bg1">
                    <a:lumMod val="50000"/>
                  </a:schemeClr>
                </a:solidFill>
              </a:rPr>
              <a:t>Cost—and Blessings—of </a:t>
            </a:r>
            <a:r>
              <a:rPr lang="en-US" dirty="0">
                <a:solidFill>
                  <a:schemeClr val="bg1">
                    <a:lumMod val="50000"/>
                  </a:schemeClr>
                </a:solidFill>
              </a:rPr>
              <a:t>Discipleship,” </a:t>
            </a:r>
            <a:r>
              <a:rPr lang="en-US" i="1" dirty="0">
                <a:solidFill>
                  <a:schemeClr val="bg1">
                    <a:lumMod val="50000"/>
                  </a:schemeClr>
                </a:solidFill>
              </a:rPr>
              <a:t>Ensign</a:t>
            </a:r>
            <a:r>
              <a:rPr lang="en-US" dirty="0">
                <a:solidFill>
                  <a:schemeClr val="bg1">
                    <a:lumMod val="50000"/>
                  </a:schemeClr>
                </a:solidFill>
              </a:rPr>
              <a:t> or </a:t>
            </a:r>
            <a:r>
              <a:rPr lang="en-US" i="1" dirty="0" err="1">
                <a:solidFill>
                  <a:schemeClr val="bg1">
                    <a:lumMod val="50000"/>
                  </a:schemeClr>
                </a:solidFill>
              </a:rPr>
              <a:t>Liahona</a:t>
            </a:r>
            <a:r>
              <a:rPr lang="en-US" i="1" dirty="0">
                <a:solidFill>
                  <a:schemeClr val="bg1">
                    <a:lumMod val="50000"/>
                  </a:schemeClr>
                </a:solidFill>
              </a:rPr>
              <a:t>,</a:t>
            </a:r>
            <a:r>
              <a:rPr lang="en-US" dirty="0">
                <a:solidFill>
                  <a:schemeClr val="bg1">
                    <a:lumMod val="50000"/>
                  </a:schemeClr>
                </a:solidFill>
              </a:rPr>
              <a:t> May </a:t>
            </a:r>
            <a:r>
              <a:rPr lang="en-US" dirty="0"/>
              <a:t>2014, 7</a:t>
            </a:r>
            <a:endParaRPr lang="en-US" dirty="0">
              <a:solidFill>
                <a:schemeClr val="tx1"/>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2 of 2</a:t>
            </a:r>
            <a:endParaRPr lang="en-US" dirty="0">
              <a:solidFill>
                <a:schemeClr val="bg1">
                  <a:lumMod val="65000"/>
                </a:schemeClr>
              </a:solidFill>
            </a:endParaRPr>
          </a:p>
        </p:txBody>
      </p:sp>
      <p:pic>
        <p:nvPicPr>
          <p:cNvPr id="7" name="Picture 6" descr="HollandJR-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990600"/>
            <a:ext cx="2066027" cy="2753847"/>
          </a:xfrm>
          <a:prstGeom prst="rect">
            <a:avLst/>
          </a:prstGeom>
        </p:spPr>
      </p:pic>
    </p:spTree>
    <p:extLst>
      <p:ext uri="{BB962C8B-B14F-4D97-AF65-F5344CB8AC3E}">
        <p14:creationId xmlns:p14="http://schemas.microsoft.com/office/powerpoint/2010/main" val="40994718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2424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2759</TotalTime>
  <Words>72</Words>
  <Application>Microsoft Macintosh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“Unfortunately, messengers of divinely mandated commandments are often no more popular today than they were anciently. . . . </vt:lpstr>
      <vt:lpstr> “Sadly enough, . . . it is a characteristic of our age that if people want any gods at all, they want them to be gods who do not demand much, comfortable gods, smooth gods who not only don’t rock the boat but don’t even row it, gods who pat us on the head, make us giggle, then tell us to run along and pick marigolds.”</vt:lpstr>
      <vt:lpstr>PowerPoint Presentation</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BurnhamBT</dc:creator>
  <cp:lastModifiedBy>Rainey Christofferson</cp:lastModifiedBy>
  <cp:revision>394</cp:revision>
  <dcterms:created xsi:type="dcterms:W3CDTF">2015-03-23T21:49:50Z</dcterms:created>
  <dcterms:modified xsi:type="dcterms:W3CDTF">2015-12-10T01:47:52Z</dcterms:modified>
</cp:coreProperties>
</file>