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75" d="100"/>
          <a:sy n="175" d="100"/>
        </p:scale>
        <p:origin x="-488"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E868B4-A3D0-4B18-A8FC-68D71D845066}" type="datetimeFigureOut">
              <a:rPr lang="en-US" smtClean="0"/>
              <a:t>11/16/15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D6944E-2FD9-4E79-8E69-5E50CC56AAC6}" type="slidenum">
              <a:rPr lang="en-US" smtClean="0"/>
              <a:t>‹#›</a:t>
            </a:fld>
            <a:endParaRPr lang="en-US"/>
          </a:p>
        </p:txBody>
      </p:sp>
    </p:spTree>
    <p:extLst>
      <p:ext uri="{BB962C8B-B14F-4D97-AF65-F5344CB8AC3E}">
        <p14:creationId xmlns:p14="http://schemas.microsoft.com/office/powerpoint/2010/main" val="4265674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1338298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1053226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509496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losin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7" cy="6857998"/>
          </a:xfrm>
          <a:prstGeom prst="rect">
            <a:avLst/>
          </a:prstGeom>
        </p:spPr>
      </p:pic>
      <p:sp>
        <p:nvSpPr>
          <p:cNvPr id="6" name="TextBox 5"/>
          <p:cNvSpPr txBox="1"/>
          <p:nvPr userDrawn="1"/>
        </p:nvSpPr>
        <p:spPr>
          <a:xfrm>
            <a:off x="1392930" y="5473519"/>
            <a:ext cx="6360201" cy="624273"/>
          </a:xfrm>
          <a:prstGeom prst="rect">
            <a:avLst/>
          </a:prstGeom>
          <a:noFill/>
        </p:spPr>
        <p:txBody>
          <a:bodyPr wrap="square" rtlCol="0">
            <a:spAutoFit/>
          </a:bodyPr>
          <a:lstStyle/>
          <a:p>
            <a:pPr algn="ctr">
              <a:lnSpc>
                <a:spcPct val="120000"/>
              </a:lnSpc>
            </a:pPr>
            <a:endParaRPr lang="en-US" sz="700" dirty="0" smtClean="0">
              <a:solidFill>
                <a:srgbClr val="FFFFFF"/>
              </a:solidFill>
              <a:latin typeface="Open Sans"/>
              <a:cs typeface="Open Sans"/>
            </a:endParaRPr>
          </a:p>
          <a:p>
            <a:pPr algn="ctr">
              <a:lnSpc>
                <a:spcPct val="120000"/>
              </a:lnSpc>
            </a:pPr>
            <a:r>
              <a:rPr lang="en-US" sz="700" dirty="0" smtClean="0">
                <a:solidFill>
                  <a:srgbClr val="FFFFFF"/>
                </a:solidFill>
                <a:latin typeface="Open Sans"/>
                <a:cs typeface="Open Sans"/>
              </a:rPr>
              <a:t>© 2015 by Intellectual Reserve, Inc.</a:t>
            </a:r>
            <a:r>
              <a:rPr lang="en-US" sz="700" baseline="0" dirty="0" smtClean="0">
                <a:solidFill>
                  <a:srgbClr val="FFFFFF"/>
                </a:solidFill>
                <a:latin typeface="Open Sans"/>
                <a:cs typeface="Open Sans"/>
              </a:rPr>
              <a:t> </a:t>
            </a:r>
            <a:r>
              <a:rPr lang="en-US" sz="700" dirty="0" smtClean="0">
                <a:solidFill>
                  <a:srgbClr val="FFFFFF"/>
                </a:solidFill>
                <a:latin typeface="Open Sans"/>
                <a:cs typeface="Open Sans"/>
              </a:rPr>
              <a:t>All rights reserved.</a:t>
            </a:r>
            <a:r>
              <a:rPr lang="en-US" sz="700" baseline="0" dirty="0" smtClean="0">
                <a:solidFill>
                  <a:srgbClr val="FFFFFF"/>
                </a:solidFill>
                <a:latin typeface="Open Sans"/>
                <a:cs typeface="Open Sans"/>
              </a:rPr>
              <a:t> </a:t>
            </a:r>
            <a:r>
              <a:rPr lang="en-US" sz="700" dirty="0" smtClean="0">
                <a:solidFill>
                  <a:srgbClr val="FFFFFF"/>
                </a:solidFill>
                <a:latin typeface="Open Sans"/>
                <a:cs typeface="Open Sans"/>
              </a:rPr>
              <a:t>English approval: 9/15. PD60000453</a:t>
            </a:r>
          </a:p>
          <a:p>
            <a:pPr algn="ctr">
              <a:lnSpc>
                <a:spcPct val="120000"/>
              </a:lnSpc>
            </a:pPr>
            <a:r>
              <a:rPr lang="en-US" sz="700" dirty="0" smtClean="0">
                <a:solidFill>
                  <a:srgbClr val="FFFFFF"/>
                </a:solidFill>
                <a:latin typeface="Open Sans"/>
                <a:cs typeface="Open Sans"/>
              </a:rPr>
              <a:t> </a:t>
            </a:r>
          </a:p>
          <a:p>
            <a:pPr algn="ctr">
              <a:lnSpc>
                <a:spcPct val="120000"/>
              </a:lnSpc>
            </a:pPr>
            <a:endParaRPr lang="en-US" sz="700" dirty="0">
              <a:solidFill>
                <a:srgbClr val="FFFFFF"/>
              </a:solidFill>
              <a:latin typeface="Open Sans"/>
              <a:cs typeface="Open Sans"/>
            </a:endParaRPr>
          </a:p>
        </p:txBody>
      </p:sp>
      <p:pic>
        <p:nvPicPr>
          <p:cNvPr id="2" name="Picture 1" descr="SI-lockup-white-header-stacked.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302000" y="2009742"/>
            <a:ext cx="2540000" cy="1536700"/>
          </a:xfrm>
          <a:prstGeom prst="rect">
            <a:avLst/>
          </a:prstGeom>
        </p:spPr>
      </p:pic>
    </p:spTree>
    <p:extLst>
      <p:ext uri="{BB962C8B-B14F-4D97-AF65-F5344CB8AC3E}">
        <p14:creationId xmlns:p14="http://schemas.microsoft.com/office/powerpoint/2010/main" val="2178449016"/>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2841882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4171136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7CD418-9E4B-4306-8C33-5AEB4C2A3D93}" type="datetimeFigureOut">
              <a:rPr lang="en-US" smtClean="0"/>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661391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7CD418-9E4B-4306-8C33-5AEB4C2A3D93}" type="datetimeFigureOut">
              <a:rPr lang="en-US" smtClean="0"/>
              <a:t>11/16/15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322058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7CD418-9E4B-4306-8C33-5AEB4C2A3D93}" type="datetimeFigureOut">
              <a:rPr lang="en-US" smtClean="0"/>
              <a:t>11/16/15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2518702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7CD418-9E4B-4306-8C33-5AEB4C2A3D93}" type="datetimeFigureOut">
              <a:rPr lang="en-US" smtClean="0"/>
              <a:t>11/16/15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3098364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7CD418-9E4B-4306-8C33-5AEB4C2A3D93}" type="datetimeFigureOut">
              <a:rPr lang="en-US" smtClean="0"/>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3762794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7CD418-9E4B-4306-8C33-5AEB4C2A3D93}" type="datetimeFigureOut">
              <a:rPr lang="en-US" smtClean="0"/>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19699307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CD418-9E4B-4306-8C33-5AEB4C2A3D93}" type="datetimeFigureOut">
              <a:rPr lang="en-US" smtClean="0"/>
              <a:t>11/16/15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69E211-9EF7-41AD-8E50-6EECB346A1E8}" type="slidenum">
              <a:rPr lang="en-US" smtClean="0"/>
              <a:t>‹#›</a:t>
            </a:fld>
            <a:endParaRPr lang="en-US"/>
          </a:p>
        </p:txBody>
      </p:sp>
    </p:spTree>
    <p:extLst>
      <p:ext uri="{BB962C8B-B14F-4D97-AF65-F5344CB8AC3E}">
        <p14:creationId xmlns:p14="http://schemas.microsoft.com/office/powerpoint/2010/main" val="2640356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2416175"/>
            <a:ext cx="5867400" cy="1470025"/>
          </a:xfrm>
        </p:spPr>
        <p:txBody>
          <a:bodyPr>
            <a:noAutofit/>
          </a:bodyPr>
          <a:lstStyle/>
          <a:p>
            <a:pPr algn="l"/>
            <a:r>
              <a:rPr lang="en-US" sz="3600" dirty="0"/>
              <a:t>“The doctrine of foreordination applies to all members of the Church, not just to the Savior and His prophets. Before the creation of the earth, faithful women were given certain responsibilities and faithful men were foreordained to certain priesthood </a:t>
            </a:r>
            <a:r>
              <a:rPr lang="en-US" sz="3600" dirty="0" smtClean="0"/>
              <a:t>duties</a:t>
            </a:r>
            <a:r>
              <a:rPr lang="en-US" sz="3600" dirty="0" smtClean="0">
                <a:solidFill>
                  <a:srgbClr val="FF0000"/>
                </a:solidFill>
              </a:rPr>
              <a:t>.</a:t>
            </a:r>
            <a:r>
              <a:rPr lang="en-US" sz="3600" dirty="0" smtClean="0"/>
              <a:t> </a:t>
            </a:r>
            <a:endParaRPr lang="en-US" sz="3600" dirty="0"/>
          </a:p>
        </p:txBody>
      </p:sp>
      <p:sp>
        <p:nvSpPr>
          <p:cNvPr id="3" name="Subtitle 2"/>
          <p:cNvSpPr>
            <a:spLocks noGrp="1"/>
          </p:cNvSpPr>
          <p:nvPr>
            <p:ph type="subTitle" idx="1"/>
          </p:nvPr>
        </p:nvSpPr>
        <p:spPr>
          <a:xfrm>
            <a:off x="228600" y="4191000"/>
            <a:ext cx="2667000" cy="1524000"/>
          </a:xfrm>
        </p:spPr>
        <p:txBody>
          <a:bodyPr>
            <a:normAutofit/>
          </a:bodyPr>
          <a:lstStyle/>
          <a:p>
            <a:r>
              <a:rPr lang="en-US" sz="1600" i="1" dirty="0" smtClean="0">
                <a:solidFill>
                  <a:srgbClr val="7F7F7F"/>
                </a:solidFill>
              </a:rPr>
              <a:t>True </a:t>
            </a:r>
            <a:r>
              <a:rPr lang="en-US" sz="1600" i="1" dirty="0">
                <a:solidFill>
                  <a:srgbClr val="7F7F7F"/>
                </a:solidFill>
              </a:rPr>
              <a:t>to the Faith: A Gospel Reference</a:t>
            </a:r>
            <a:r>
              <a:rPr lang="en-US" sz="1600" dirty="0">
                <a:solidFill>
                  <a:srgbClr val="7F7F7F"/>
                </a:solidFill>
              </a:rPr>
              <a:t> </a:t>
            </a:r>
            <a:r>
              <a:rPr lang="en-US" sz="1600" dirty="0" smtClean="0">
                <a:solidFill>
                  <a:srgbClr val="7F7F7F"/>
                </a:solidFill>
              </a:rPr>
              <a:t>(2004),</a:t>
            </a:r>
            <a:r>
              <a:rPr lang="en-US" sz="1600" dirty="0">
                <a:solidFill>
                  <a:srgbClr val="7F7F7F"/>
                </a:solidFill>
              </a:rPr>
              <a:t> </a:t>
            </a:r>
            <a:r>
              <a:rPr lang="en-US" sz="1600" dirty="0" smtClean="0">
                <a:solidFill>
                  <a:srgbClr val="7F7F7F"/>
                </a:solidFill>
              </a:rPr>
              <a:t>70</a:t>
            </a:r>
            <a:endParaRPr lang="en-US" sz="8700" dirty="0">
              <a:solidFill>
                <a:srgbClr val="7F7F7F"/>
              </a:solidFill>
            </a:endParaRPr>
          </a:p>
        </p:txBody>
      </p:sp>
      <p:sp>
        <p:nvSpPr>
          <p:cNvPr id="4" name="Rectangle 3"/>
          <p:cNvSpPr/>
          <p:nvPr/>
        </p:nvSpPr>
        <p:spPr>
          <a:xfrm>
            <a:off x="457200" y="990600"/>
            <a:ext cx="2209800" cy="2743200"/>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314" y="838201"/>
            <a:ext cx="2221661" cy="32766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1143000" y="6488668"/>
            <a:ext cx="716863" cy="369332"/>
          </a:xfrm>
          <a:prstGeom prst="rect">
            <a:avLst/>
          </a:prstGeom>
          <a:noFill/>
        </p:spPr>
        <p:txBody>
          <a:bodyPr wrap="none" rtlCol="0">
            <a:spAutoFit/>
          </a:bodyPr>
          <a:lstStyle/>
          <a:p>
            <a:r>
              <a:rPr lang="en-US" dirty="0" smtClean="0">
                <a:solidFill>
                  <a:schemeClr val="bg1">
                    <a:lumMod val="75000"/>
                  </a:schemeClr>
                </a:solidFill>
              </a:rPr>
              <a:t>1 of 2</a:t>
            </a:r>
            <a:endParaRPr lang="en-US" dirty="0">
              <a:solidFill>
                <a:schemeClr val="bg1">
                  <a:lumMod val="75000"/>
                </a:schemeClr>
              </a:solidFill>
            </a:endParaRPr>
          </a:p>
        </p:txBody>
      </p:sp>
    </p:spTree>
    <p:extLst>
      <p:ext uri="{BB962C8B-B14F-4D97-AF65-F5344CB8AC3E}">
        <p14:creationId xmlns:p14="http://schemas.microsoft.com/office/powerpoint/2010/main" val="383779694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2209800"/>
            <a:ext cx="5867400" cy="1470025"/>
          </a:xfrm>
        </p:spPr>
        <p:txBody>
          <a:bodyPr>
            <a:noAutofit/>
          </a:bodyPr>
          <a:lstStyle/>
          <a:p>
            <a:pPr algn="l"/>
            <a:r>
              <a:rPr lang="en-US" sz="3600" dirty="0" smtClean="0"/>
              <a:t>Although </a:t>
            </a:r>
            <a:r>
              <a:rPr lang="en-US" sz="3600" dirty="0"/>
              <a:t>you do not remember that time, you surely agreed to fulfill significant tasks in the service of your Father. As you prove yourself worthy, you will be given opportunities to fulfill the assignments you then </a:t>
            </a:r>
            <a:r>
              <a:rPr lang="en-US" sz="3600" dirty="0" smtClean="0"/>
              <a:t>received.”</a:t>
            </a:r>
            <a:endParaRPr lang="en-US" sz="3600" dirty="0"/>
          </a:p>
        </p:txBody>
      </p:sp>
      <p:sp>
        <p:nvSpPr>
          <p:cNvPr id="3" name="Subtitle 2"/>
          <p:cNvSpPr>
            <a:spLocks noGrp="1"/>
          </p:cNvSpPr>
          <p:nvPr>
            <p:ph type="subTitle" idx="1"/>
          </p:nvPr>
        </p:nvSpPr>
        <p:spPr>
          <a:xfrm>
            <a:off x="228600" y="4191000"/>
            <a:ext cx="2667000" cy="1524000"/>
          </a:xfrm>
        </p:spPr>
        <p:txBody>
          <a:bodyPr>
            <a:normAutofit/>
          </a:bodyPr>
          <a:lstStyle/>
          <a:p>
            <a:r>
              <a:rPr lang="en-US" sz="1600" i="1" dirty="0" smtClean="0">
                <a:solidFill>
                  <a:srgbClr val="7F7F7F"/>
                </a:solidFill>
              </a:rPr>
              <a:t>True </a:t>
            </a:r>
            <a:r>
              <a:rPr lang="en-US" sz="1600" i="1" dirty="0">
                <a:solidFill>
                  <a:srgbClr val="7F7F7F"/>
                </a:solidFill>
              </a:rPr>
              <a:t>to the Faith: A Gospel Reference</a:t>
            </a:r>
            <a:r>
              <a:rPr lang="en-US" sz="1600" dirty="0">
                <a:solidFill>
                  <a:srgbClr val="7F7F7F"/>
                </a:solidFill>
              </a:rPr>
              <a:t> </a:t>
            </a:r>
            <a:r>
              <a:rPr lang="en-US" sz="1600" dirty="0" smtClean="0">
                <a:solidFill>
                  <a:srgbClr val="7F7F7F"/>
                </a:solidFill>
              </a:rPr>
              <a:t>(2004)</a:t>
            </a:r>
            <a:r>
              <a:rPr lang="en-US" sz="1600" dirty="0">
                <a:solidFill>
                  <a:srgbClr val="7F7F7F"/>
                </a:solidFill>
              </a:rPr>
              <a:t>, 70</a:t>
            </a:r>
            <a:endParaRPr lang="en-US" sz="8700" dirty="0">
              <a:solidFill>
                <a:srgbClr val="7F7F7F"/>
              </a:solidFill>
            </a:endParaRPr>
          </a:p>
        </p:txBody>
      </p:sp>
      <p:sp>
        <p:nvSpPr>
          <p:cNvPr id="4" name="Rectangle 3"/>
          <p:cNvSpPr/>
          <p:nvPr/>
        </p:nvSpPr>
        <p:spPr>
          <a:xfrm>
            <a:off x="457200" y="990600"/>
            <a:ext cx="2209800" cy="2743200"/>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314" y="838201"/>
            <a:ext cx="2221661" cy="32766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1143000" y="6488668"/>
            <a:ext cx="716863" cy="369332"/>
          </a:xfrm>
          <a:prstGeom prst="rect">
            <a:avLst/>
          </a:prstGeom>
          <a:noFill/>
        </p:spPr>
        <p:txBody>
          <a:bodyPr wrap="none" rtlCol="0">
            <a:spAutoFit/>
          </a:bodyPr>
          <a:lstStyle/>
          <a:p>
            <a:r>
              <a:rPr lang="en-US" dirty="0" smtClean="0">
                <a:solidFill>
                  <a:schemeClr val="bg1">
                    <a:lumMod val="75000"/>
                  </a:schemeClr>
                </a:solidFill>
              </a:rPr>
              <a:t>2 of 2</a:t>
            </a:r>
            <a:endParaRPr lang="en-US" dirty="0">
              <a:solidFill>
                <a:schemeClr val="bg1">
                  <a:lumMod val="75000"/>
                </a:schemeClr>
              </a:solidFill>
            </a:endParaRPr>
          </a:p>
        </p:txBody>
      </p:sp>
    </p:spTree>
    <p:extLst>
      <p:ext uri="{BB962C8B-B14F-4D97-AF65-F5344CB8AC3E}">
        <p14:creationId xmlns:p14="http://schemas.microsoft.com/office/powerpoint/2010/main" val="332386115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28131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2794</TotalTime>
  <Words>117</Words>
  <Application>Microsoft Macintosh PowerPoint</Application>
  <PresentationFormat>On-screen Show (4:3)</PresentationFormat>
  <Paragraphs>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“The doctrine of foreordination applies to all members of the Church, not just to the Savior and His prophets. Before the creation of the earth, faithful women were given certain responsibilities and faithful men were foreordained to certain priesthood duties. </vt:lpstr>
      <vt:lpstr>Although you do not remember that time, you surely agreed to fulfill significant tasks in the service of your Father. As you prove yourself worthy, you will be given opportunities to fulfill the assignments you then received.”</vt:lpstr>
      <vt:lpstr>PowerPoint Presentation</vt:lpstr>
    </vt:vector>
  </TitlesOfParts>
  <Company>LDS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BurnhamBT</dc:creator>
  <cp:lastModifiedBy>Mark Hales</cp:lastModifiedBy>
  <cp:revision>408</cp:revision>
  <dcterms:created xsi:type="dcterms:W3CDTF">2015-03-23T21:49:50Z</dcterms:created>
  <dcterms:modified xsi:type="dcterms:W3CDTF">2015-11-16T15:27:41Z</dcterms:modified>
</cp:coreProperties>
</file>