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61" r:id="rId3"/>
    <p:sldId id="263" r:id="rId4"/>
    <p:sldId id="262"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iney Christofferson" initials="RC" lastIdx="2" clrIdx="0"/>
  <p:cmAuthor id="1" name="Mark Hales"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5" d="100"/>
          <a:sy n="175" d="100"/>
        </p:scale>
        <p:origin x="-4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868B4-A3D0-4B18-A8FC-68D71D845066}" type="datetimeFigureOut">
              <a:rPr lang="en-US" smtClean="0"/>
              <a:t>11/16/15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D6944E-2FD9-4E79-8E69-5E50CC56AAC6}" type="slidenum">
              <a:rPr lang="en-US" smtClean="0"/>
              <a:t>‹#›</a:t>
            </a:fld>
            <a:endParaRPr lang="en-US"/>
          </a:p>
        </p:txBody>
      </p:sp>
    </p:spTree>
    <p:extLst>
      <p:ext uri="{BB962C8B-B14F-4D97-AF65-F5344CB8AC3E}">
        <p14:creationId xmlns:p14="http://schemas.microsoft.com/office/powerpoint/2010/main" val="426567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338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0532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50949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6" name="TextBox 5"/>
          <p:cNvSpPr txBox="1"/>
          <p:nvPr userDrawn="1"/>
        </p:nvSpPr>
        <p:spPr>
          <a:xfrm>
            <a:off x="1392930" y="5473519"/>
            <a:ext cx="6360201" cy="624273"/>
          </a:xfrm>
          <a:prstGeom prst="rect">
            <a:avLst/>
          </a:prstGeom>
          <a:noFill/>
        </p:spPr>
        <p:txBody>
          <a:bodyPr wrap="square" rtlCol="0">
            <a:spAutoFit/>
          </a:bodyPr>
          <a:lstStyle/>
          <a:p>
            <a:pPr algn="ctr">
              <a:lnSpc>
                <a:spcPct val="120000"/>
              </a:lnSpc>
            </a:pPr>
            <a:endParaRPr lang="en-US" sz="700" dirty="0" smtClean="0">
              <a:solidFill>
                <a:srgbClr val="FFFFFF"/>
              </a:solidFill>
              <a:latin typeface="Open Sans"/>
              <a:cs typeface="Open Sans"/>
            </a:endParaRPr>
          </a:p>
          <a:p>
            <a:pPr algn="ctr">
              <a:lnSpc>
                <a:spcPct val="120000"/>
              </a:lnSpc>
            </a:pPr>
            <a:r>
              <a:rPr lang="en-US" sz="700" dirty="0" smtClean="0">
                <a:solidFill>
                  <a:srgbClr val="FFFFFF"/>
                </a:solidFill>
                <a:latin typeface="Open Sans"/>
                <a:cs typeface="Open Sans"/>
              </a:rPr>
              <a:t>© 2015 by Intellectual Reserve, Inc.</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All rights reserved.</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English approval: 9/15. PD60000453</a:t>
            </a:r>
          </a:p>
          <a:p>
            <a:pPr algn="ctr">
              <a:lnSpc>
                <a:spcPct val="120000"/>
              </a:lnSpc>
            </a:pPr>
            <a:r>
              <a:rPr lang="en-US" sz="700" dirty="0" smtClean="0">
                <a:solidFill>
                  <a:srgbClr val="FFFFFF"/>
                </a:solidFill>
                <a:latin typeface="Open Sans"/>
                <a:cs typeface="Open Sans"/>
              </a:rPr>
              <a:t> </a:t>
            </a:r>
          </a:p>
          <a:p>
            <a:pPr algn="ctr">
              <a:lnSpc>
                <a:spcPct val="120000"/>
              </a:lnSpc>
            </a:pPr>
            <a:endParaRPr lang="en-US" sz="700" dirty="0">
              <a:solidFill>
                <a:srgbClr val="FFFFFF"/>
              </a:solidFill>
              <a:latin typeface="Open Sans"/>
              <a:cs typeface="Open Sans"/>
            </a:endParaRPr>
          </a:p>
        </p:txBody>
      </p:sp>
      <p:pic>
        <p:nvPicPr>
          <p:cNvPr id="2" name="Picture 1" descr="SI-lockup-white-header-stack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2000" y="2009742"/>
            <a:ext cx="2540000" cy="1536700"/>
          </a:xfrm>
          <a:prstGeom prst="rect">
            <a:avLst/>
          </a:prstGeom>
        </p:spPr>
      </p:pic>
    </p:spTree>
    <p:extLst>
      <p:ext uri="{BB962C8B-B14F-4D97-AF65-F5344CB8AC3E}">
        <p14:creationId xmlns:p14="http://schemas.microsoft.com/office/powerpoint/2010/main" val="217844901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8418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417113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66139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CD418-9E4B-4306-8C33-5AEB4C2A3D93}"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220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CD418-9E4B-4306-8C33-5AEB4C2A3D93}"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5187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D418-9E4B-4306-8C33-5AEB4C2A3D93}"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09836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7627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969930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CD418-9E4B-4306-8C33-5AEB4C2A3D93}" type="datetimeFigureOut">
              <a:rPr lang="en-US" smtClean="0"/>
              <a:t>11/16/15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E211-9EF7-41AD-8E50-6EECB346A1E8}" type="slidenum">
              <a:rPr lang="en-US" smtClean="0"/>
              <a:t>‹#›</a:t>
            </a:fld>
            <a:endParaRPr lang="en-US"/>
          </a:p>
        </p:txBody>
      </p:sp>
    </p:spTree>
    <p:extLst>
      <p:ext uri="{BB962C8B-B14F-4D97-AF65-F5344CB8AC3E}">
        <p14:creationId xmlns:p14="http://schemas.microsoft.com/office/powerpoint/2010/main" val="264035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76200"/>
            <a:ext cx="5029200" cy="6934200"/>
          </a:xfrm>
        </p:spPr>
        <p:txBody>
          <a:bodyPr>
            <a:normAutofit fontScale="92500" lnSpcReduction="10000"/>
          </a:bodyPr>
          <a:lstStyle/>
          <a:p>
            <a:pPr marL="0" indent="0">
              <a:buNone/>
            </a:pPr>
            <a:r>
              <a:rPr lang="en-US" dirty="0" smtClean="0"/>
              <a:t>Creed </a:t>
            </a:r>
            <a:r>
              <a:rPr lang="en-US" dirty="0" err="1" smtClean="0"/>
              <a:t>Haymond</a:t>
            </a:r>
            <a:r>
              <a:rPr lang="en-US" dirty="0" smtClean="0"/>
              <a:t>, a member of the Church, was captain of his college track team. The night before a large track meet, Creed’s coach offered him some wine to refresh himself. When Creed twice refused to drink the wine, his coach responded, “Remember, Creed, you’re captain of the team and our best point winner; fourteen thousand students are looking to you personally to win this meet. </a:t>
            </a:r>
            <a:r>
              <a:rPr lang="en-US" dirty="0"/>
              <a:t>If you fail us we’ll lose. I ought to know what is good for you.”</a:t>
            </a:r>
          </a:p>
          <a:p>
            <a:pPr marL="0" indent="0">
              <a:buNone/>
            </a:pPr>
            <a:endParaRPr lang="en-US" dirty="0"/>
          </a:p>
        </p:txBody>
      </p:sp>
      <p:sp>
        <p:nvSpPr>
          <p:cNvPr id="4" name="Subtitle 2"/>
          <p:cNvSpPr txBox="1">
            <a:spLocks/>
          </p:cNvSpPr>
          <p:nvPr/>
        </p:nvSpPr>
        <p:spPr>
          <a:xfrm>
            <a:off x="228600" y="3962400"/>
            <a:ext cx="26670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b="1" dirty="0" smtClean="0"/>
              <a:t>Joseph J. Cannon</a:t>
            </a:r>
          </a:p>
          <a:p>
            <a:pPr marL="0" indent="0" algn="ctr">
              <a:buNone/>
            </a:pPr>
            <a:r>
              <a:rPr lang="en-US" sz="1600" dirty="0" smtClean="0">
                <a:solidFill>
                  <a:srgbClr val="7F7F7F"/>
                </a:solidFill>
              </a:rPr>
              <a:t>“Speed and the Spirit,” </a:t>
            </a:r>
            <a:r>
              <a:rPr lang="en-US" sz="1600" i="1" dirty="0" smtClean="0">
                <a:solidFill>
                  <a:srgbClr val="7F7F7F"/>
                </a:solidFill>
              </a:rPr>
              <a:t>Improvement Era, </a:t>
            </a:r>
            <a:r>
              <a:rPr lang="en-US" sz="1600" dirty="0" smtClean="0">
                <a:solidFill>
                  <a:srgbClr val="7F7F7F"/>
                </a:solidFill>
              </a:rPr>
              <a:t>Oct. 1928, 1002</a:t>
            </a:r>
            <a:endParaRPr lang="en-US" sz="1600" dirty="0">
              <a:solidFill>
                <a:srgbClr val="7F7F7F"/>
              </a:solidFill>
            </a:endParaRPr>
          </a:p>
        </p:txBody>
      </p:sp>
    </p:spTree>
    <p:extLst>
      <p:ext uri="{BB962C8B-B14F-4D97-AF65-F5344CB8AC3E}">
        <p14:creationId xmlns:p14="http://schemas.microsoft.com/office/powerpoint/2010/main" val="2030351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133600"/>
            <a:ext cx="5867400" cy="1470025"/>
          </a:xfrm>
        </p:spPr>
        <p:txBody>
          <a:bodyPr>
            <a:noAutofit/>
          </a:bodyPr>
          <a:lstStyle/>
          <a:p>
            <a:pPr algn="l"/>
            <a:r>
              <a:rPr lang="en-US" sz="3000" dirty="0"/>
              <a:t>“Let us clearly understand the pressures that the four young men were under. They had been carried away as captives by a conquering power and were in the household of a king who held the power of life or death over them. And yet Daniel and his brothers refused to do that which they believed to be </a:t>
            </a:r>
            <a:r>
              <a:rPr lang="en-US" sz="3000" dirty="0" smtClean="0"/>
              <a:t>wrong.”</a:t>
            </a:r>
            <a:endParaRPr lang="en-US" sz="3000" dirty="0"/>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David R. Stone</a:t>
            </a:r>
          </a:p>
          <a:p>
            <a:r>
              <a:rPr lang="en-US" dirty="0">
                <a:solidFill>
                  <a:schemeClr val="bg1">
                    <a:lumMod val="50000"/>
                  </a:schemeClr>
                </a:solidFill>
              </a:rPr>
              <a:t>“Zion in the Midst of Babylon,” </a:t>
            </a:r>
            <a:r>
              <a:rPr lang="en-US" i="1" dirty="0">
                <a:solidFill>
                  <a:schemeClr val="bg1">
                    <a:lumMod val="50000"/>
                  </a:schemeClr>
                </a:solidFill>
              </a:rPr>
              <a:t>Ensign</a:t>
            </a:r>
            <a:r>
              <a:rPr lang="en-US" dirty="0">
                <a:solidFill>
                  <a:schemeClr val="bg1">
                    <a:lumMod val="50000"/>
                  </a:schemeClr>
                </a:solidFill>
              </a:rPr>
              <a:t> or </a:t>
            </a:r>
            <a:r>
              <a:rPr lang="en-US" i="1" dirty="0" err="1">
                <a:solidFill>
                  <a:schemeClr val="bg1">
                    <a:lumMod val="50000"/>
                  </a:schemeClr>
                </a:solidFill>
              </a:rPr>
              <a:t>Liahona</a:t>
            </a:r>
            <a:r>
              <a:rPr lang="en-US" i="1" dirty="0">
                <a:solidFill>
                  <a:schemeClr val="bg1">
                    <a:lumMod val="50000"/>
                  </a:schemeClr>
                </a:solidFill>
              </a:rPr>
              <a:t>,</a:t>
            </a:r>
            <a:r>
              <a:rPr lang="en-US" dirty="0">
                <a:solidFill>
                  <a:schemeClr val="bg1">
                    <a:lumMod val="50000"/>
                  </a:schemeClr>
                </a:solidFill>
              </a:rPr>
              <a:t> May 2006, 92</a:t>
            </a: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12468"/>
            <a:ext cx="716863" cy="369332"/>
          </a:xfrm>
          <a:prstGeom prst="rect">
            <a:avLst/>
          </a:prstGeom>
          <a:noFill/>
        </p:spPr>
        <p:txBody>
          <a:bodyPr wrap="none" rtlCol="0">
            <a:spAutoFit/>
          </a:bodyPr>
          <a:lstStyle/>
          <a:p>
            <a:r>
              <a:rPr lang="en-US" dirty="0" smtClean="0">
                <a:solidFill>
                  <a:schemeClr val="bg1"/>
                </a:solidFill>
              </a:rPr>
              <a:t>1 of 2</a:t>
            </a:r>
            <a:endParaRPr lang="en-US" dirty="0">
              <a:solidFill>
                <a:schemeClr val="bg1"/>
              </a:solidFill>
            </a:endParaRPr>
          </a:p>
        </p:txBody>
      </p:sp>
      <p:pic>
        <p:nvPicPr>
          <p:cNvPr id="5" name="Picture 4" descr="StoneD-0309bw.tif"/>
          <p:cNvPicPr>
            <a:picLocks noChangeAspect="1"/>
          </p:cNvPicPr>
          <p:nvPr/>
        </p:nvPicPr>
        <p:blipFill rotWithShape="1">
          <a:blip r:embed="rId2" cstate="print">
            <a:extLst>
              <a:ext uri="{28A0092B-C50C-407E-A947-70E740481C1C}">
                <a14:useLocalDpi xmlns:a14="http://schemas.microsoft.com/office/drawing/2010/main" val="0"/>
              </a:ext>
            </a:extLst>
          </a:blip>
          <a:srcRect l="24387" t="17614" r="27705" b="30165"/>
          <a:stretch/>
        </p:blipFill>
        <p:spPr>
          <a:xfrm>
            <a:off x="457200" y="970862"/>
            <a:ext cx="2209800" cy="2915338"/>
          </a:xfrm>
          <a:prstGeom prst="rect">
            <a:avLst/>
          </a:prstGeom>
        </p:spPr>
      </p:pic>
    </p:spTree>
    <p:extLst>
      <p:ext uri="{BB962C8B-B14F-4D97-AF65-F5344CB8AC3E}">
        <p14:creationId xmlns:p14="http://schemas.microsoft.com/office/powerpoint/2010/main" val="35668368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438400"/>
            <a:ext cx="5867400" cy="1470025"/>
          </a:xfrm>
        </p:spPr>
        <p:txBody>
          <a:bodyPr>
            <a:noAutofit/>
          </a:bodyPr>
          <a:lstStyle/>
          <a:p>
            <a:pPr algn="l"/>
            <a:r>
              <a:rPr lang="en-US" sz="3000" dirty="0"/>
              <a:t>“I have come to know </a:t>
            </a:r>
            <a:r>
              <a:rPr lang="en-US" sz="3000" dirty="0" smtClean="0"/>
              <a:t>. . . </a:t>
            </a:r>
            <a:r>
              <a:rPr lang="en-US" sz="3000" dirty="0"/>
              <a:t>that a fundamental purpose of the Word of Wisdom has to do with </a:t>
            </a:r>
            <a:r>
              <a:rPr lang="en-US" sz="3000" dirty="0" smtClean="0"/>
              <a:t>revelation. . . .</a:t>
            </a:r>
            <a:r>
              <a:rPr lang="en-US" sz="3000" strike="sngStrike" dirty="0" smtClean="0"/>
              <a:t/>
            </a:r>
            <a:br>
              <a:rPr lang="en-US" sz="3000" strike="sngStrike" dirty="0" smtClean="0"/>
            </a:br>
            <a:r>
              <a:rPr lang="en-US" sz="3000" dirty="0" smtClean="0"/>
              <a:t>“If </a:t>
            </a:r>
            <a:r>
              <a:rPr lang="en-US" sz="3000" dirty="0"/>
              <a:t>someone ‘under the influence’ can hardly listen to plain talk, how can they respond to spiritual promptings that touch their most delicate feelings?</a:t>
            </a:r>
            <a:br>
              <a:rPr lang="en-US" sz="3000" dirty="0"/>
            </a:br>
            <a:endParaRPr lang="en-US" sz="3000" dirty="0"/>
          </a:p>
        </p:txBody>
      </p:sp>
      <p:sp>
        <p:nvSpPr>
          <p:cNvPr id="3" name="Subtitle 2"/>
          <p:cNvSpPr>
            <a:spLocks noGrp="1"/>
          </p:cNvSpPr>
          <p:nvPr>
            <p:ph type="subTitle" idx="1"/>
          </p:nvPr>
        </p:nvSpPr>
        <p:spPr>
          <a:xfrm>
            <a:off x="228600" y="3962400"/>
            <a:ext cx="2667000" cy="1143000"/>
          </a:xfrm>
        </p:spPr>
        <p:txBody>
          <a:bodyPr>
            <a:normAutofit/>
          </a:bodyPr>
          <a:lstStyle/>
          <a:p>
            <a:r>
              <a:rPr lang="en-US" sz="2000" b="1" dirty="0" smtClean="0">
                <a:solidFill>
                  <a:schemeClr val="tx1"/>
                </a:solidFill>
              </a:rPr>
              <a:t>Boyd K. Packer</a:t>
            </a:r>
          </a:p>
          <a:p>
            <a:r>
              <a:rPr lang="en-US" sz="1600" dirty="0" smtClean="0"/>
              <a:t>“</a:t>
            </a:r>
            <a:r>
              <a:rPr lang="en-US" sz="1600" dirty="0" smtClean="0">
                <a:solidFill>
                  <a:schemeClr val="bg1">
                    <a:lumMod val="50000"/>
                  </a:schemeClr>
                </a:solidFill>
              </a:rPr>
              <a:t>Prayers and Answers,” </a:t>
            </a:r>
            <a:r>
              <a:rPr lang="en-US" sz="1600" i="1" dirty="0" smtClean="0">
                <a:solidFill>
                  <a:schemeClr val="bg1">
                    <a:lumMod val="50000"/>
                  </a:schemeClr>
                </a:solidFill>
              </a:rPr>
              <a:t>Ensign,</a:t>
            </a:r>
            <a:r>
              <a:rPr lang="en-US" sz="1600" dirty="0" smtClean="0">
                <a:solidFill>
                  <a:schemeClr val="bg1">
                    <a:lumMod val="50000"/>
                  </a:schemeClr>
                </a:solidFill>
              </a:rPr>
              <a:t> Nov. 1979</a:t>
            </a:r>
            <a:r>
              <a:rPr lang="en-US" sz="1600" dirty="0" smtClean="0"/>
              <a:t>, 20</a:t>
            </a:r>
            <a:endParaRPr lang="en-US" sz="1600" dirty="0">
              <a:solidFill>
                <a:schemeClr val="bg1">
                  <a:lumMod val="65000"/>
                </a:schemeClr>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1 of 2</a:t>
            </a:r>
            <a:endParaRPr lang="en-US" dirty="0">
              <a:solidFill>
                <a:schemeClr val="bg1">
                  <a:lumMod val="65000"/>
                </a:schemeClr>
              </a:solidFill>
            </a:endParaRPr>
          </a:p>
        </p:txBody>
      </p:sp>
      <p:pic>
        <p:nvPicPr>
          <p:cNvPr id="6" name="Picture 5" descr="PackerB-0309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530" y="990600"/>
            <a:ext cx="2060270" cy="2743200"/>
          </a:xfrm>
          <a:prstGeom prst="rect">
            <a:avLst/>
          </a:prstGeom>
        </p:spPr>
      </p:pic>
    </p:spTree>
    <p:extLst>
      <p:ext uri="{BB962C8B-B14F-4D97-AF65-F5344CB8AC3E}">
        <p14:creationId xmlns:p14="http://schemas.microsoft.com/office/powerpoint/2010/main" val="26072750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968375"/>
            <a:ext cx="5867400" cy="1470025"/>
          </a:xfrm>
        </p:spPr>
        <p:txBody>
          <a:bodyPr>
            <a:noAutofit/>
          </a:bodyPr>
          <a:lstStyle/>
          <a:p>
            <a:pPr algn="l"/>
            <a:r>
              <a:rPr lang="en-US" sz="3000" dirty="0"/>
              <a:t/>
            </a:r>
            <a:br>
              <a:rPr lang="en-US" sz="3000" dirty="0"/>
            </a:br>
            <a:r>
              <a:rPr lang="en-US" sz="3000" dirty="0" smtClean="0"/>
              <a:t>“As </a:t>
            </a:r>
            <a:r>
              <a:rPr lang="en-US" sz="3000" dirty="0"/>
              <a:t>valuable as the Word of Wisdom is as a law of health, it may be much more valuable to you spiritually than it is </a:t>
            </a:r>
            <a:r>
              <a:rPr lang="en-US" sz="3000" dirty="0" smtClean="0"/>
              <a:t>physically.”</a:t>
            </a:r>
            <a:endParaRPr lang="en-US" sz="3000" dirty="0"/>
          </a:p>
        </p:txBody>
      </p:sp>
      <p:sp>
        <p:nvSpPr>
          <p:cNvPr id="3" name="Subtitle 2"/>
          <p:cNvSpPr>
            <a:spLocks noGrp="1"/>
          </p:cNvSpPr>
          <p:nvPr>
            <p:ph type="subTitle" idx="1"/>
          </p:nvPr>
        </p:nvSpPr>
        <p:spPr>
          <a:xfrm>
            <a:off x="228600" y="3962400"/>
            <a:ext cx="2667000" cy="1143000"/>
          </a:xfrm>
        </p:spPr>
        <p:txBody>
          <a:bodyPr>
            <a:normAutofit/>
          </a:bodyPr>
          <a:lstStyle/>
          <a:p>
            <a:r>
              <a:rPr lang="en-US" sz="2000" b="1" dirty="0" smtClean="0">
                <a:solidFill>
                  <a:schemeClr val="tx1"/>
                </a:solidFill>
              </a:rPr>
              <a:t>Boyd K. Packer</a:t>
            </a:r>
          </a:p>
          <a:p>
            <a:r>
              <a:rPr lang="en-US" sz="1600" dirty="0"/>
              <a:t>“Prayers </a:t>
            </a:r>
            <a:r>
              <a:rPr lang="en-US" sz="1600" dirty="0">
                <a:solidFill>
                  <a:srgbClr val="7F7F7F"/>
                </a:solidFill>
              </a:rPr>
              <a:t>and Answers,” </a:t>
            </a:r>
            <a:r>
              <a:rPr lang="en-US" sz="1600" i="1" dirty="0">
                <a:solidFill>
                  <a:srgbClr val="7F7F7F"/>
                </a:solidFill>
              </a:rPr>
              <a:t>Ensign,</a:t>
            </a:r>
            <a:r>
              <a:rPr lang="en-US" sz="1600" dirty="0">
                <a:solidFill>
                  <a:srgbClr val="7F7F7F"/>
                </a:solidFill>
              </a:rPr>
              <a:t> Nov. 1979</a:t>
            </a:r>
            <a:r>
              <a:rPr lang="en-US" sz="1600" dirty="0"/>
              <a:t>, 20</a:t>
            </a:r>
            <a:endParaRPr lang="en-US" sz="1600" dirty="0">
              <a:solidFill>
                <a:schemeClr val="bg1">
                  <a:lumMod val="65000"/>
                </a:schemeClr>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12468"/>
            <a:ext cx="716863" cy="369332"/>
          </a:xfrm>
          <a:prstGeom prst="rect">
            <a:avLst/>
          </a:prstGeom>
          <a:noFill/>
        </p:spPr>
        <p:txBody>
          <a:bodyPr wrap="none" rtlCol="0">
            <a:spAutoFit/>
          </a:bodyPr>
          <a:lstStyle/>
          <a:p>
            <a:r>
              <a:rPr lang="en-US" smtClean="0">
                <a:solidFill>
                  <a:schemeClr val="bg1">
                    <a:lumMod val="65000"/>
                  </a:schemeClr>
                </a:solidFill>
              </a:rPr>
              <a:t>2 </a:t>
            </a:r>
            <a:r>
              <a:rPr lang="en-US" dirty="0" smtClean="0">
                <a:solidFill>
                  <a:schemeClr val="bg1">
                    <a:lumMod val="65000"/>
                  </a:schemeClr>
                </a:solidFill>
              </a:rPr>
              <a:t>of 2</a:t>
            </a:r>
            <a:endParaRPr lang="en-US" dirty="0">
              <a:solidFill>
                <a:schemeClr val="bg1">
                  <a:lumMod val="65000"/>
                </a:schemeClr>
              </a:solidFill>
            </a:endParaRPr>
          </a:p>
        </p:txBody>
      </p:sp>
      <p:pic>
        <p:nvPicPr>
          <p:cNvPr id="8" name="Picture 7" descr="PackerB-0309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530" y="990600"/>
            <a:ext cx="2060270" cy="2743200"/>
          </a:xfrm>
          <a:prstGeom prst="rect">
            <a:avLst/>
          </a:prstGeom>
        </p:spPr>
      </p:pic>
    </p:spTree>
    <p:extLst>
      <p:ext uri="{BB962C8B-B14F-4D97-AF65-F5344CB8AC3E}">
        <p14:creationId xmlns:p14="http://schemas.microsoft.com/office/powerpoint/2010/main" val="34402270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2813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3069</TotalTime>
  <Words>266</Words>
  <Application>Microsoft Macintosh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“Let us clearly understand the pressures that the four young men were under. They had been carried away as captives by a conquering power and were in the household of a king who held the power of life or death over them. And yet Daniel and his brothers refused to do that which they believed to be wrong.”</vt:lpstr>
      <vt:lpstr>“I have come to know . . . that a fundamental purpose of the Word of Wisdom has to do with revelation. . . . “If someone ‘under the influence’ can hardly listen to plain talk, how can they respond to spiritual promptings that touch their most delicate feelings? </vt:lpstr>
      <vt:lpstr> “As valuable as the Word of Wisdom is as a law of health, it may be much more valuable to you spiritually than it is physically.”</vt:lpstr>
      <vt:lpstr>PowerPoint Presentation</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BurnhamBT</dc:creator>
  <cp:lastModifiedBy>Mark Hales</cp:lastModifiedBy>
  <cp:revision>459</cp:revision>
  <dcterms:created xsi:type="dcterms:W3CDTF">2015-03-23T21:49:50Z</dcterms:created>
  <dcterms:modified xsi:type="dcterms:W3CDTF">2015-11-16T23:16:34Z</dcterms:modified>
</cp:coreProperties>
</file>