
<file path=[Content_Types].xml><?xml version="1.0" encoding="utf-8"?>
<Types xmlns="http://schemas.openxmlformats.org/package/2006/content-types">
  <Default Extension="xml" ContentType="application/xml"/>
  <Default Extension="jpeg" ContentType="image/jpeg"/>
  <Default Extension="tiff" ContentType="image/tiff"/>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2" r:id="rId2"/>
    <p:sldId id="263" r:id="rId3"/>
    <p:sldId id="264" r:id="rId4"/>
    <p:sldId id="265"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iney Christofferson" initials="RC" lastIdx="1" clrIdx="0"/>
  <p:cmAuthor id="1" name="Kelsi Mae Walbeck"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5" autoAdjust="0"/>
    <p:restoredTop sz="94700" autoAdjust="0"/>
  </p:normalViewPr>
  <p:slideViewPr>
    <p:cSldViewPr>
      <p:cViewPr varScale="1">
        <p:scale>
          <a:sx n="176" d="100"/>
          <a:sy n="176" d="100"/>
        </p:scale>
        <p:origin x="-464"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9-18T07:29:08.614" idx="1">
    <p:pos x="1680" y="617"/>
    <p:text>Use official headshot from telescope.</p:text>
  </p:cm>
  <p:cm authorId="1" dt="2015-10-29T14:56:59.731" idx="1">
    <p:pos x="10" y="10"/>
    <p:text>This slide looks a little crowded. Maybe add another one?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E868B4-A3D0-4B18-A8FC-68D71D845066}" type="datetimeFigureOut">
              <a:rPr lang="en-US" smtClean="0"/>
              <a:t>11/17/15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D6944E-2FD9-4E79-8E69-5E50CC56AAC6}" type="slidenum">
              <a:rPr lang="en-US" smtClean="0"/>
              <a:t>‹#›</a:t>
            </a:fld>
            <a:endParaRPr lang="en-US"/>
          </a:p>
        </p:txBody>
      </p:sp>
    </p:spTree>
    <p:extLst>
      <p:ext uri="{BB962C8B-B14F-4D97-AF65-F5344CB8AC3E}">
        <p14:creationId xmlns:p14="http://schemas.microsoft.com/office/powerpoint/2010/main" val="4265674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33829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05322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509496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7" cy="6857998"/>
          </a:xfrm>
          <a:prstGeom prst="rect">
            <a:avLst/>
          </a:prstGeom>
        </p:spPr>
      </p:pic>
      <p:sp>
        <p:nvSpPr>
          <p:cNvPr id="6" name="TextBox 5"/>
          <p:cNvSpPr txBox="1"/>
          <p:nvPr userDrawn="1"/>
        </p:nvSpPr>
        <p:spPr>
          <a:xfrm>
            <a:off x="1392930" y="5473519"/>
            <a:ext cx="6360201" cy="624273"/>
          </a:xfrm>
          <a:prstGeom prst="rect">
            <a:avLst/>
          </a:prstGeom>
          <a:noFill/>
        </p:spPr>
        <p:txBody>
          <a:bodyPr wrap="square" rtlCol="0">
            <a:spAutoFit/>
          </a:bodyPr>
          <a:lstStyle/>
          <a:p>
            <a:pPr algn="ctr">
              <a:lnSpc>
                <a:spcPct val="120000"/>
              </a:lnSpc>
            </a:pPr>
            <a:endParaRPr lang="en-US" sz="700" dirty="0" smtClean="0">
              <a:solidFill>
                <a:srgbClr val="FFFFFF"/>
              </a:solidFill>
              <a:latin typeface="Open Sans"/>
              <a:cs typeface="Open Sans"/>
            </a:endParaRPr>
          </a:p>
          <a:p>
            <a:pPr algn="ctr">
              <a:lnSpc>
                <a:spcPct val="120000"/>
              </a:lnSpc>
            </a:pPr>
            <a:r>
              <a:rPr lang="en-US" sz="700" dirty="0" smtClean="0">
                <a:solidFill>
                  <a:srgbClr val="FFFFFF"/>
                </a:solidFill>
                <a:latin typeface="Open Sans"/>
                <a:cs typeface="Open Sans"/>
              </a:rPr>
              <a:t>© 2015 by Intellectual Reserve, Inc.</a:t>
            </a:r>
            <a:r>
              <a:rPr lang="en-US" sz="700" baseline="0" dirty="0" smtClean="0">
                <a:solidFill>
                  <a:srgbClr val="FFFFFF"/>
                </a:solidFill>
                <a:latin typeface="Open Sans"/>
                <a:cs typeface="Open Sans"/>
              </a:rPr>
              <a:t> </a:t>
            </a:r>
            <a:r>
              <a:rPr lang="en-US" sz="700" dirty="0" smtClean="0">
                <a:solidFill>
                  <a:srgbClr val="FFFFFF"/>
                </a:solidFill>
                <a:latin typeface="Open Sans"/>
                <a:cs typeface="Open Sans"/>
              </a:rPr>
              <a:t>All rights reserved.</a:t>
            </a:r>
            <a:r>
              <a:rPr lang="en-US" sz="700" baseline="0" dirty="0" smtClean="0">
                <a:solidFill>
                  <a:srgbClr val="FFFFFF"/>
                </a:solidFill>
                <a:latin typeface="Open Sans"/>
                <a:cs typeface="Open Sans"/>
              </a:rPr>
              <a:t> </a:t>
            </a:r>
            <a:r>
              <a:rPr lang="en-US" sz="700" dirty="0" smtClean="0">
                <a:solidFill>
                  <a:srgbClr val="FFFFFF"/>
                </a:solidFill>
                <a:latin typeface="Open Sans"/>
                <a:cs typeface="Open Sans"/>
              </a:rPr>
              <a:t>English approval: 9/15. PD60000453</a:t>
            </a:r>
          </a:p>
          <a:p>
            <a:pPr algn="ctr">
              <a:lnSpc>
                <a:spcPct val="120000"/>
              </a:lnSpc>
            </a:pPr>
            <a:r>
              <a:rPr lang="en-US" sz="700" dirty="0" smtClean="0">
                <a:solidFill>
                  <a:srgbClr val="FFFFFF"/>
                </a:solidFill>
                <a:latin typeface="Open Sans"/>
                <a:cs typeface="Open Sans"/>
              </a:rPr>
              <a:t> </a:t>
            </a:r>
          </a:p>
          <a:p>
            <a:pPr algn="ctr">
              <a:lnSpc>
                <a:spcPct val="120000"/>
              </a:lnSpc>
            </a:pPr>
            <a:endParaRPr lang="en-US" sz="700" dirty="0">
              <a:solidFill>
                <a:srgbClr val="FFFFFF"/>
              </a:solidFill>
              <a:latin typeface="Open Sans"/>
              <a:cs typeface="Open Sans"/>
            </a:endParaRPr>
          </a:p>
        </p:txBody>
      </p:sp>
      <p:pic>
        <p:nvPicPr>
          <p:cNvPr id="2" name="Picture 1" descr="SI-lockup-white-header-stacked.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02000" y="2009742"/>
            <a:ext cx="2540000" cy="1536700"/>
          </a:xfrm>
          <a:prstGeom prst="rect">
            <a:avLst/>
          </a:prstGeom>
        </p:spPr>
      </p:pic>
    </p:spTree>
    <p:extLst>
      <p:ext uri="{BB962C8B-B14F-4D97-AF65-F5344CB8AC3E}">
        <p14:creationId xmlns:p14="http://schemas.microsoft.com/office/powerpoint/2010/main" val="2178449016"/>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2841882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7CD418-9E4B-4306-8C33-5AEB4C2A3D93}" type="datetimeFigureOut">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417113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7CD418-9E4B-4306-8C33-5AEB4C2A3D93}" type="datetimeFigureOut">
              <a:rPr lang="en-US" smtClean="0"/>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66139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7CD418-9E4B-4306-8C33-5AEB4C2A3D93}" type="datetimeFigureOut">
              <a:rPr lang="en-US" smtClean="0"/>
              <a:t>11/17/15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22058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7CD418-9E4B-4306-8C33-5AEB4C2A3D93}" type="datetimeFigureOut">
              <a:rPr lang="en-US" smtClean="0"/>
              <a:t>11/17/15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2518702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CD418-9E4B-4306-8C33-5AEB4C2A3D93}" type="datetimeFigureOut">
              <a:rPr lang="en-US" smtClean="0"/>
              <a:t>11/17/15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098364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CD418-9E4B-4306-8C33-5AEB4C2A3D93}" type="datetimeFigureOut">
              <a:rPr lang="en-US" smtClean="0"/>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762794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CD418-9E4B-4306-8C33-5AEB4C2A3D93}" type="datetimeFigureOut">
              <a:rPr lang="en-US" smtClean="0"/>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9699307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CD418-9E4B-4306-8C33-5AEB4C2A3D93}" type="datetimeFigureOut">
              <a:rPr lang="en-US" smtClean="0"/>
              <a:t>11/17/15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9E211-9EF7-41AD-8E50-6EECB346A1E8}" type="slidenum">
              <a:rPr lang="en-US" smtClean="0"/>
              <a:t>‹#›</a:t>
            </a:fld>
            <a:endParaRPr lang="en-US"/>
          </a:p>
        </p:txBody>
      </p:sp>
    </p:spTree>
    <p:extLst>
      <p:ext uri="{BB962C8B-B14F-4D97-AF65-F5344CB8AC3E}">
        <p14:creationId xmlns:p14="http://schemas.microsoft.com/office/powerpoint/2010/main" val="2640356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tiff"/><Relationship Id="rId3"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2644775"/>
            <a:ext cx="5867400" cy="1470025"/>
          </a:xfrm>
        </p:spPr>
        <p:txBody>
          <a:bodyPr>
            <a:noAutofit/>
          </a:bodyPr>
          <a:lstStyle/>
          <a:p>
            <a:pPr algn="l"/>
            <a:r>
              <a:rPr lang="en-US" sz="3200" dirty="0"/>
              <a:t>“Our scriptures and our history are replete with accounts of God’s great men and women who believed that He would deliver them, </a:t>
            </a:r>
            <a:r>
              <a:rPr lang="en-US" sz="3200" i="1" dirty="0"/>
              <a:t>but if not,</a:t>
            </a:r>
            <a:r>
              <a:rPr lang="en-US" sz="3200" dirty="0"/>
              <a:t> they demonstrated that they would trust and be true</a:t>
            </a:r>
            <a:r>
              <a:rPr lang="en-US" sz="3200" dirty="0" smtClean="0"/>
              <a:t>.</a:t>
            </a:r>
            <a:br>
              <a:rPr lang="en-US" sz="3200" dirty="0" smtClean="0"/>
            </a:br>
            <a:r>
              <a:rPr lang="en-US" sz="3200" dirty="0" smtClean="0"/>
              <a:t>“He </a:t>
            </a:r>
            <a:r>
              <a:rPr lang="en-US" sz="3200" dirty="0"/>
              <a:t>has the power, but it’s our </a:t>
            </a:r>
            <a:r>
              <a:rPr lang="en-US" sz="3200" dirty="0" smtClean="0"/>
              <a:t>test.</a:t>
            </a:r>
            <a:br>
              <a:rPr lang="en-US" sz="3200" dirty="0" smtClean="0"/>
            </a:br>
            <a:r>
              <a:rPr lang="en-US" sz="3200" dirty="0" smtClean="0"/>
              <a:t>“What </a:t>
            </a:r>
            <a:r>
              <a:rPr lang="en-US" sz="3200" dirty="0"/>
              <a:t>does the Lord expect of us with respect to our challenges? He expects us to do all we can </a:t>
            </a:r>
            <a:r>
              <a:rPr lang="en-US" sz="3200" dirty="0" smtClean="0"/>
              <a:t>do. . . .</a:t>
            </a:r>
            <a:endParaRPr lang="en-US" sz="3200" strike="sngStrike" dirty="0"/>
          </a:p>
        </p:txBody>
      </p:sp>
      <p:sp>
        <p:nvSpPr>
          <p:cNvPr id="3" name="Subtitle 2"/>
          <p:cNvSpPr>
            <a:spLocks noGrp="1"/>
          </p:cNvSpPr>
          <p:nvPr>
            <p:ph type="subTitle" idx="1"/>
          </p:nvPr>
        </p:nvSpPr>
        <p:spPr>
          <a:xfrm>
            <a:off x="228600" y="3962400"/>
            <a:ext cx="2667000" cy="1143000"/>
          </a:xfrm>
        </p:spPr>
        <p:txBody>
          <a:bodyPr>
            <a:normAutofit/>
          </a:bodyPr>
          <a:lstStyle/>
          <a:p>
            <a:r>
              <a:rPr lang="en-US" sz="2000" b="1" dirty="0" smtClean="0">
                <a:solidFill>
                  <a:schemeClr val="tx1"/>
                </a:solidFill>
              </a:rPr>
              <a:t>Dennis E. Simmons</a:t>
            </a:r>
          </a:p>
          <a:p>
            <a:r>
              <a:rPr lang="en-US" sz="1600" dirty="0"/>
              <a:t>“But </a:t>
            </a:r>
            <a:r>
              <a:rPr lang="en-US" sz="1600" dirty="0">
                <a:solidFill>
                  <a:schemeClr val="bg1">
                    <a:lumMod val="50000"/>
                  </a:schemeClr>
                </a:solidFill>
              </a:rPr>
              <a:t>If Not . . </a:t>
            </a:r>
            <a:r>
              <a:rPr lang="en-US" sz="1600" dirty="0" smtClean="0">
                <a:solidFill>
                  <a:schemeClr val="bg1">
                    <a:lumMod val="50000"/>
                  </a:schemeClr>
                </a:solidFill>
              </a:rPr>
              <a:t>.” </a:t>
            </a:r>
            <a:r>
              <a:rPr lang="en-US" sz="1600" i="1" dirty="0">
                <a:solidFill>
                  <a:schemeClr val="bg1">
                    <a:lumMod val="50000"/>
                  </a:schemeClr>
                </a:solidFill>
              </a:rPr>
              <a:t>Ensign</a:t>
            </a:r>
            <a:r>
              <a:rPr lang="en-US" sz="1600" dirty="0">
                <a:solidFill>
                  <a:schemeClr val="bg1">
                    <a:lumMod val="50000"/>
                  </a:schemeClr>
                </a:solidFill>
              </a:rPr>
              <a:t> or </a:t>
            </a:r>
            <a:r>
              <a:rPr lang="en-US" sz="1600" i="1" dirty="0">
                <a:solidFill>
                  <a:schemeClr val="bg1">
                    <a:lumMod val="50000"/>
                  </a:schemeClr>
                </a:solidFill>
              </a:rPr>
              <a:t>Liahona,</a:t>
            </a:r>
            <a:r>
              <a:rPr lang="en-US" sz="1600" dirty="0">
                <a:solidFill>
                  <a:schemeClr val="bg1">
                    <a:lumMod val="50000"/>
                  </a:schemeClr>
                </a:solidFill>
              </a:rPr>
              <a:t> May 2004, 74–75</a:t>
            </a: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43000" y="6412468"/>
            <a:ext cx="716863" cy="369332"/>
          </a:xfrm>
          <a:prstGeom prst="rect">
            <a:avLst/>
          </a:prstGeom>
          <a:noFill/>
        </p:spPr>
        <p:txBody>
          <a:bodyPr wrap="none" rtlCol="0">
            <a:spAutoFit/>
          </a:bodyPr>
          <a:lstStyle/>
          <a:p>
            <a:r>
              <a:rPr lang="en-US" dirty="0" smtClean="0">
                <a:solidFill>
                  <a:schemeClr val="bg1">
                    <a:lumMod val="65000"/>
                  </a:schemeClr>
                </a:solidFill>
              </a:rPr>
              <a:t>1 of 3</a:t>
            </a:r>
            <a:endParaRPr lang="en-US" dirty="0">
              <a:solidFill>
                <a:schemeClr val="bg1">
                  <a:lumMod val="65000"/>
                </a:schemeClr>
              </a:solidFill>
            </a:endParaRPr>
          </a:p>
        </p:txBody>
      </p:sp>
      <p:pic>
        <p:nvPicPr>
          <p:cNvPr id="5" name="Picture 4" descr="Simmons.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914400"/>
            <a:ext cx="2133600" cy="2841171"/>
          </a:xfrm>
          <a:prstGeom prst="rect">
            <a:avLst/>
          </a:prstGeom>
        </p:spPr>
      </p:pic>
    </p:spTree>
    <p:extLst>
      <p:ext uri="{BB962C8B-B14F-4D97-AF65-F5344CB8AC3E}">
        <p14:creationId xmlns:p14="http://schemas.microsoft.com/office/powerpoint/2010/main" val="344022700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2644775"/>
            <a:ext cx="5867400" cy="1470025"/>
          </a:xfrm>
        </p:spPr>
        <p:txBody>
          <a:bodyPr>
            <a:noAutofit/>
          </a:bodyPr>
          <a:lstStyle/>
          <a:p>
            <a:pPr algn="l"/>
            <a:r>
              <a:rPr lang="en-US" sz="3200" dirty="0">
                <a:solidFill>
                  <a:srgbClr val="000000"/>
                </a:solidFill>
              </a:rPr>
              <a:t>“We must have the same faith as Shadrach, Meshach, and </a:t>
            </a:r>
            <a:r>
              <a:rPr lang="en-US" sz="3200" dirty="0" smtClean="0">
                <a:solidFill>
                  <a:srgbClr val="000000"/>
                </a:solidFill>
              </a:rPr>
              <a:t>Abed-</a:t>
            </a:r>
            <a:r>
              <a:rPr lang="en-US" sz="3200" dirty="0" err="1" smtClean="0">
                <a:solidFill>
                  <a:srgbClr val="000000"/>
                </a:solidFill>
              </a:rPr>
              <a:t>nego</a:t>
            </a:r>
            <a:r>
              <a:rPr lang="en-US" sz="3200" dirty="0" smtClean="0">
                <a:solidFill>
                  <a:srgbClr val="000000"/>
                </a:solidFill>
              </a:rPr>
              <a:t>.</a:t>
            </a:r>
            <a:br>
              <a:rPr lang="en-US" sz="3200" dirty="0" smtClean="0">
                <a:solidFill>
                  <a:srgbClr val="000000"/>
                </a:solidFill>
              </a:rPr>
            </a:br>
            <a:r>
              <a:rPr lang="en-US" sz="3200" dirty="0" smtClean="0">
                <a:solidFill>
                  <a:srgbClr val="000000"/>
                </a:solidFill>
              </a:rPr>
              <a:t>“Our </a:t>
            </a:r>
            <a:r>
              <a:rPr lang="en-US" sz="3200" dirty="0">
                <a:solidFill>
                  <a:srgbClr val="000000"/>
                </a:solidFill>
              </a:rPr>
              <a:t>God will deliver us from ridicule and persecution, </a:t>
            </a:r>
            <a:r>
              <a:rPr lang="en-US" sz="3200" i="1" dirty="0">
                <a:solidFill>
                  <a:srgbClr val="000000"/>
                </a:solidFill>
              </a:rPr>
              <a:t>but if not.</a:t>
            </a:r>
            <a:r>
              <a:rPr lang="en-US" sz="3200" dirty="0">
                <a:solidFill>
                  <a:srgbClr val="000000"/>
                </a:solidFill>
              </a:rPr>
              <a:t> </a:t>
            </a:r>
            <a:r>
              <a:rPr lang="en-US" sz="3200" i="1" dirty="0" smtClean="0">
                <a:solidFill>
                  <a:srgbClr val="000000"/>
                </a:solidFill>
              </a:rPr>
              <a:t>. . .</a:t>
            </a:r>
            <a:r>
              <a:rPr lang="en-US" sz="3200" dirty="0" smtClean="0">
                <a:solidFill>
                  <a:srgbClr val="000000"/>
                </a:solidFill>
              </a:rPr>
              <a:t> </a:t>
            </a:r>
            <a:r>
              <a:rPr lang="en-US" sz="3200" dirty="0">
                <a:solidFill>
                  <a:srgbClr val="000000"/>
                </a:solidFill>
              </a:rPr>
              <a:t>Our God will deliver us from sickness and disease, </a:t>
            </a:r>
            <a:r>
              <a:rPr lang="en-US" sz="3200" i="1" dirty="0">
                <a:solidFill>
                  <a:srgbClr val="000000"/>
                </a:solidFill>
              </a:rPr>
              <a:t>but if </a:t>
            </a:r>
            <a:r>
              <a:rPr lang="en-US" sz="3200" i="1" dirty="0" smtClean="0">
                <a:solidFill>
                  <a:srgbClr val="000000"/>
                </a:solidFill>
              </a:rPr>
              <a:t>not. </a:t>
            </a:r>
            <a:r>
              <a:rPr lang="en-US" sz="3200" dirty="0" smtClean="0">
                <a:solidFill>
                  <a:srgbClr val="000000"/>
                </a:solidFill>
              </a:rPr>
              <a:t>. . . </a:t>
            </a:r>
            <a:r>
              <a:rPr lang="en-US" sz="3200" dirty="0">
                <a:solidFill>
                  <a:srgbClr val="000000"/>
                </a:solidFill>
              </a:rPr>
              <a:t>He will deliver us from loneliness, depression, or fear, </a:t>
            </a:r>
            <a:r>
              <a:rPr lang="en-US" sz="3200" i="1" dirty="0">
                <a:solidFill>
                  <a:srgbClr val="000000"/>
                </a:solidFill>
              </a:rPr>
              <a:t>but if </a:t>
            </a:r>
            <a:r>
              <a:rPr lang="en-US" sz="3200" i="1" dirty="0" smtClean="0">
                <a:solidFill>
                  <a:srgbClr val="000000"/>
                </a:solidFill>
              </a:rPr>
              <a:t>not. . . .</a:t>
            </a:r>
            <a:r>
              <a:rPr lang="en-US" sz="3200" dirty="0" smtClean="0">
                <a:solidFill>
                  <a:srgbClr val="000000"/>
                </a:solidFill>
              </a:rPr>
              <a:t> </a:t>
            </a:r>
            <a:r>
              <a:rPr lang="en-US" sz="3200" dirty="0">
                <a:solidFill>
                  <a:srgbClr val="000000"/>
                </a:solidFill>
              </a:rPr>
              <a:t>Our God will deliver us from threats, accusations, and insecurity, </a:t>
            </a:r>
            <a:r>
              <a:rPr lang="en-US" sz="3200" i="1" dirty="0">
                <a:solidFill>
                  <a:srgbClr val="000000"/>
                </a:solidFill>
              </a:rPr>
              <a:t>but if </a:t>
            </a:r>
            <a:r>
              <a:rPr lang="en-US" sz="3200" i="1" dirty="0" smtClean="0">
                <a:solidFill>
                  <a:srgbClr val="000000"/>
                </a:solidFill>
              </a:rPr>
              <a:t>not. . . .</a:t>
            </a:r>
            <a:endParaRPr lang="en-US" sz="3200" strike="sngStrike" dirty="0">
              <a:solidFill>
                <a:srgbClr val="000000"/>
              </a:solidFill>
            </a:endParaRPr>
          </a:p>
        </p:txBody>
      </p:sp>
      <p:sp>
        <p:nvSpPr>
          <p:cNvPr id="3" name="Subtitle 2"/>
          <p:cNvSpPr>
            <a:spLocks noGrp="1"/>
          </p:cNvSpPr>
          <p:nvPr>
            <p:ph type="subTitle" idx="1"/>
          </p:nvPr>
        </p:nvSpPr>
        <p:spPr>
          <a:xfrm>
            <a:off x="228600" y="3962400"/>
            <a:ext cx="2667000" cy="1143000"/>
          </a:xfrm>
        </p:spPr>
        <p:txBody>
          <a:bodyPr>
            <a:normAutofit/>
          </a:bodyPr>
          <a:lstStyle/>
          <a:p>
            <a:r>
              <a:rPr lang="en-US" sz="2000" b="1" dirty="0" smtClean="0">
                <a:solidFill>
                  <a:schemeClr val="tx1"/>
                </a:solidFill>
              </a:rPr>
              <a:t>Dennis E. Simmons</a:t>
            </a:r>
          </a:p>
          <a:p>
            <a:r>
              <a:rPr lang="en-US" sz="1600" dirty="0">
                <a:solidFill>
                  <a:schemeClr val="bg1">
                    <a:lumMod val="50000"/>
                  </a:schemeClr>
                </a:solidFill>
              </a:rPr>
              <a:t>“But If Not . . </a:t>
            </a:r>
            <a:r>
              <a:rPr lang="en-US" sz="1600" dirty="0" smtClean="0">
                <a:solidFill>
                  <a:schemeClr val="bg1">
                    <a:lumMod val="50000"/>
                  </a:schemeClr>
                </a:solidFill>
              </a:rPr>
              <a:t>.” </a:t>
            </a:r>
            <a:r>
              <a:rPr lang="en-US" sz="1600" i="1" dirty="0">
                <a:solidFill>
                  <a:schemeClr val="bg1">
                    <a:lumMod val="50000"/>
                  </a:schemeClr>
                </a:solidFill>
              </a:rPr>
              <a:t>Ensign</a:t>
            </a:r>
            <a:r>
              <a:rPr lang="en-US" sz="1600" dirty="0">
                <a:solidFill>
                  <a:schemeClr val="bg1">
                    <a:lumMod val="50000"/>
                  </a:schemeClr>
                </a:solidFill>
              </a:rPr>
              <a:t> or </a:t>
            </a:r>
            <a:r>
              <a:rPr lang="en-US" sz="1600" i="1" dirty="0">
                <a:solidFill>
                  <a:schemeClr val="bg1">
                    <a:lumMod val="50000"/>
                  </a:schemeClr>
                </a:solidFill>
              </a:rPr>
              <a:t>Liahona,</a:t>
            </a:r>
            <a:r>
              <a:rPr lang="en-US" sz="1600" dirty="0">
                <a:solidFill>
                  <a:schemeClr val="bg1">
                    <a:lumMod val="50000"/>
                  </a:schemeClr>
                </a:solidFill>
              </a:rPr>
              <a:t> May 2004, 74–75</a:t>
            </a: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43000" y="6412468"/>
            <a:ext cx="716863" cy="369332"/>
          </a:xfrm>
          <a:prstGeom prst="rect">
            <a:avLst/>
          </a:prstGeom>
          <a:noFill/>
        </p:spPr>
        <p:txBody>
          <a:bodyPr wrap="none" rtlCol="0">
            <a:spAutoFit/>
          </a:bodyPr>
          <a:lstStyle/>
          <a:p>
            <a:r>
              <a:rPr lang="en-US" dirty="0" smtClean="0">
                <a:solidFill>
                  <a:schemeClr val="bg1">
                    <a:lumMod val="65000"/>
                  </a:schemeClr>
                </a:solidFill>
              </a:rPr>
              <a:t>2 of 3</a:t>
            </a:r>
            <a:endParaRPr lang="en-US" dirty="0">
              <a:solidFill>
                <a:schemeClr val="bg1">
                  <a:lumMod val="65000"/>
                </a:schemeClr>
              </a:solidFill>
            </a:endParaRPr>
          </a:p>
        </p:txBody>
      </p:sp>
      <p:pic>
        <p:nvPicPr>
          <p:cNvPr id="8" name="Picture 7" descr="Simmons.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914400"/>
            <a:ext cx="2133600" cy="2841171"/>
          </a:xfrm>
          <a:prstGeom prst="rect">
            <a:avLst/>
          </a:prstGeom>
        </p:spPr>
      </p:pic>
    </p:spTree>
    <p:extLst>
      <p:ext uri="{BB962C8B-B14F-4D97-AF65-F5344CB8AC3E}">
        <p14:creationId xmlns:p14="http://schemas.microsoft.com/office/powerpoint/2010/main" val="104094570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2133600"/>
            <a:ext cx="5867400" cy="1470025"/>
          </a:xfrm>
        </p:spPr>
        <p:txBody>
          <a:bodyPr>
            <a:noAutofit/>
          </a:bodyPr>
          <a:lstStyle/>
          <a:p>
            <a:pPr algn="l"/>
            <a:r>
              <a:rPr lang="en-US" sz="3200" dirty="0" smtClean="0"/>
              <a:t>He will deliver us from death or impairment of loved ones, </a:t>
            </a:r>
            <a:r>
              <a:rPr lang="en-US" sz="3200" i="1" dirty="0" smtClean="0"/>
              <a:t>but if not, . . . we will trust in the Lord.</a:t>
            </a:r>
            <a:r>
              <a:rPr lang="en-US" sz="3200" dirty="0" smtClean="0"/>
              <a:t/>
            </a:r>
            <a:br>
              <a:rPr lang="en-US" sz="3200" dirty="0" smtClean="0"/>
            </a:br>
            <a:r>
              <a:rPr lang="en-US" sz="3200" i="1" dirty="0" smtClean="0"/>
              <a:t>“. . .</a:t>
            </a:r>
            <a:r>
              <a:rPr lang="en-US" sz="3200" i="1" dirty="0"/>
              <a:t> We will have faith in the Lord Jesus Christ, knowing that if </a:t>
            </a:r>
            <a:r>
              <a:rPr lang="en-US" sz="3200" i="1" dirty="0" smtClean="0"/>
              <a:t>we </a:t>
            </a:r>
            <a:r>
              <a:rPr lang="en-US" sz="3200" i="1" dirty="0"/>
              <a:t>do all we can do, we will, in His time and in His way, be delivered and receive all that He </a:t>
            </a:r>
            <a:r>
              <a:rPr lang="en-US" sz="3200" i="1" dirty="0" smtClean="0"/>
              <a:t>has.”</a:t>
            </a:r>
            <a:endParaRPr lang="en-US" sz="3200" i="1" dirty="0"/>
          </a:p>
        </p:txBody>
      </p:sp>
      <p:sp>
        <p:nvSpPr>
          <p:cNvPr id="3" name="Subtitle 2"/>
          <p:cNvSpPr>
            <a:spLocks noGrp="1"/>
          </p:cNvSpPr>
          <p:nvPr>
            <p:ph type="subTitle" idx="1"/>
          </p:nvPr>
        </p:nvSpPr>
        <p:spPr>
          <a:xfrm>
            <a:off x="228600" y="3962400"/>
            <a:ext cx="2667000" cy="1143000"/>
          </a:xfrm>
        </p:spPr>
        <p:txBody>
          <a:bodyPr>
            <a:normAutofit/>
          </a:bodyPr>
          <a:lstStyle/>
          <a:p>
            <a:r>
              <a:rPr lang="en-US" sz="2000" b="1" dirty="0" smtClean="0">
                <a:solidFill>
                  <a:schemeClr val="tx1"/>
                </a:solidFill>
              </a:rPr>
              <a:t>Dennis E. Simmons</a:t>
            </a:r>
          </a:p>
          <a:p>
            <a:r>
              <a:rPr lang="en-US" sz="1600" dirty="0">
                <a:solidFill>
                  <a:schemeClr val="bg1">
                    <a:lumMod val="50000"/>
                  </a:schemeClr>
                </a:solidFill>
              </a:rPr>
              <a:t>“But If Not </a:t>
            </a:r>
            <a:r>
              <a:rPr lang="en-US" sz="1600" dirty="0" smtClean="0">
                <a:solidFill>
                  <a:schemeClr val="bg1">
                    <a:lumMod val="50000"/>
                  </a:schemeClr>
                </a:solidFill>
              </a:rPr>
              <a:t>. . .</a:t>
            </a:r>
            <a:r>
              <a:rPr lang="en-US" sz="1600" strike="sngStrike" dirty="0" smtClean="0">
                <a:solidFill>
                  <a:schemeClr val="bg1">
                    <a:lumMod val="50000"/>
                  </a:schemeClr>
                </a:solidFill>
              </a:rPr>
              <a:t>…</a:t>
            </a:r>
            <a:r>
              <a:rPr lang="en-US" sz="1600" dirty="0">
                <a:solidFill>
                  <a:schemeClr val="bg1">
                    <a:lumMod val="50000"/>
                  </a:schemeClr>
                </a:solidFill>
              </a:rPr>
              <a:t>” </a:t>
            </a:r>
            <a:r>
              <a:rPr lang="en-US" sz="1600" i="1" dirty="0">
                <a:solidFill>
                  <a:schemeClr val="bg1">
                    <a:lumMod val="50000"/>
                  </a:schemeClr>
                </a:solidFill>
              </a:rPr>
              <a:t>Ensign</a:t>
            </a:r>
            <a:r>
              <a:rPr lang="en-US" sz="1600" dirty="0">
                <a:solidFill>
                  <a:schemeClr val="bg1">
                    <a:lumMod val="50000"/>
                  </a:schemeClr>
                </a:solidFill>
              </a:rPr>
              <a:t> or </a:t>
            </a:r>
            <a:r>
              <a:rPr lang="en-US" sz="1600" i="1" dirty="0" err="1">
                <a:solidFill>
                  <a:schemeClr val="bg1">
                    <a:lumMod val="50000"/>
                  </a:schemeClr>
                </a:solidFill>
              </a:rPr>
              <a:t>Liahona</a:t>
            </a:r>
            <a:r>
              <a:rPr lang="en-US" sz="1600" i="1" dirty="0">
                <a:solidFill>
                  <a:schemeClr val="bg1">
                    <a:lumMod val="50000"/>
                  </a:schemeClr>
                </a:solidFill>
              </a:rPr>
              <a:t>,</a:t>
            </a:r>
            <a:r>
              <a:rPr lang="en-US" sz="1600" dirty="0">
                <a:solidFill>
                  <a:schemeClr val="bg1">
                    <a:lumMod val="50000"/>
                  </a:schemeClr>
                </a:solidFill>
              </a:rPr>
              <a:t> May 2004, 74–75</a:t>
            </a: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43000" y="6412468"/>
            <a:ext cx="716863" cy="369332"/>
          </a:xfrm>
          <a:prstGeom prst="rect">
            <a:avLst/>
          </a:prstGeom>
          <a:noFill/>
        </p:spPr>
        <p:txBody>
          <a:bodyPr wrap="none" rtlCol="0">
            <a:spAutoFit/>
          </a:bodyPr>
          <a:lstStyle/>
          <a:p>
            <a:r>
              <a:rPr lang="en-US" smtClean="0">
                <a:solidFill>
                  <a:schemeClr val="bg1">
                    <a:lumMod val="65000"/>
                  </a:schemeClr>
                </a:solidFill>
              </a:rPr>
              <a:t>3 </a:t>
            </a:r>
            <a:r>
              <a:rPr lang="en-US" dirty="0">
                <a:solidFill>
                  <a:schemeClr val="bg1">
                    <a:lumMod val="65000"/>
                  </a:schemeClr>
                </a:solidFill>
              </a:rPr>
              <a:t>of 3</a:t>
            </a:r>
          </a:p>
        </p:txBody>
      </p:sp>
      <p:pic>
        <p:nvPicPr>
          <p:cNvPr id="8" name="Picture 7" descr="Simmons.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914400"/>
            <a:ext cx="2133600" cy="2841171"/>
          </a:xfrm>
          <a:prstGeom prst="rect">
            <a:avLst/>
          </a:prstGeom>
        </p:spPr>
      </p:pic>
    </p:spTree>
    <p:extLst>
      <p:ext uri="{BB962C8B-B14F-4D97-AF65-F5344CB8AC3E}">
        <p14:creationId xmlns:p14="http://schemas.microsoft.com/office/powerpoint/2010/main" val="15034349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28131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3061</TotalTime>
  <Words>114</Words>
  <Application>Microsoft Macintosh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“Our scriptures and our history are replete with accounts of God’s great men and women who believed that He would deliver them, but if not, they demonstrated that they would trust and be true. “He has the power, but it’s our test. “What does the Lord expect of us with respect to our challenges? He expects us to do all we can do. . . .</vt:lpstr>
      <vt:lpstr>“We must have the same faith as Shadrach, Meshach, and Abed-nego. “Our God will deliver us from ridicule and persecution, but if not. . . . Our God will deliver us from sickness and disease, but if not. . . . He will deliver us from loneliness, depression, or fear, but if not. . . . Our God will deliver us from threats, accusations, and insecurity, but if not. . . .</vt:lpstr>
      <vt:lpstr>He will deliver us from death or impairment of loved ones, but if not, . . . we will trust in the Lord. “. . . We will have faith in the Lord Jesus Christ, knowing that if we do all we can do, we will, in His time and in His way, be delivered and receive all that He has.”</vt:lpstr>
      <vt:lpstr>PowerPoint Presentation</vt:lpstr>
    </vt:vector>
  </TitlesOfParts>
  <Company>LDS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BurnhamBT</dc:creator>
  <cp:lastModifiedBy>Mark Hales</cp:lastModifiedBy>
  <cp:revision>467</cp:revision>
  <dcterms:created xsi:type="dcterms:W3CDTF">2015-03-23T21:49:50Z</dcterms:created>
  <dcterms:modified xsi:type="dcterms:W3CDTF">2015-11-17T15:42:49Z</dcterms:modified>
</cp:coreProperties>
</file>