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iney Christofferson"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75" d="100"/>
          <a:sy n="175" d="100"/>
        </p:scale>
        <p:origin x="-488"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commentAuthors" Target="commentAuthors.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868B4-A3D0-4B18-A8FC-68D71D845066}" type="datetimeFigureOut">
              <a:rPr lang="en-US" smtClean="0"/>
              <a:t>11/16/15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6944E-2FD9-4E79-8E69-5E50CC56AAC6}" type="slidenum">
              <a:rPr lang="en-US" smtClean="0"/>
              <a:t>‹#›</a:t>
            </a:fld>
            <a:endParaRPr lang="en-US"/>
          </a:p>
        </p:txBody>
      </p:sp>
    </p:spTree>
    <p:extLst>
      <p:ext uri="{BB962C8B-B14F-4D97-AF65-F5344CB8AC3E}">
        <p14:creationId xmlns:p14="http://schemas.microsoft.com/office/powerpoint/2010/main" val="426567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33829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05322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50949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7" cy="6857998"/>
          </a:xfrm>
          <a:prstGeom prst="rect">
            <a:avLst/>
          </a:prstGeom>
        </p:spPr>
      </p:pic>
      <p:sp>
        <p:nvSpPr>
          <p:cNvPr id="6" name="TextBox 5"/>
          <p:cNvSpPr txBox="1"/>
          <p:nvPr userDrawn="1"/>
        </p:nvSpPr>
        <p:spPr>
          <a:xfrm>
            <a:off x="1392930" y="5473519"/>
            <a:ext cx="6360201" cy="624273"/>
          </a:xfrm>
          <a:prstGeom prst="rect">
            <a:avLst/>
          </a:prstGeom>
          <a:noFill/>
        </p:spPr>
        <p:txBody>
          <a:bodyPr wrap="square" rtlCol="0">
            <a:spAutoFit/>
          </a:bodyPr>
          <a:lstStyle/>
          <a:p>
            <a:pPr algn="ctr">
              <a:lnSpc>
                <a:spcPct val="120000"/>
              </a:lnSpc>
            </a:pPr>
            <a:endParaRPr lang="en-US" sz="700" dirty="0" smtClean="0">
              <a:solidFill>
                <a:srgbClr val="FFFFFF"/>
              </a:solidFill>
              <a:latin typeface="Open Sans"/>
              <a:cs typeface="Open Sans"/>
            </a:endParaRPr>
          </a:p>
          <a:p>
            <a:pPr algn="ctr">
              <a:lnSpc>
                <a:spcPct val="120000"/>
              </a:lnSpc>
            </a:pPr>
            <a:r>
              <a:rPr lang="en-US" sz="700" dirty="0" smtClean="0">
                <a:solidFill>
                  <a:srgbClr val="FFFFFF"/>
                </a:solidFill>
                <a:latin typeface="Open Sans"/>
                <a:cs typeface="Open Sans"/>
              </a:rPr>
              <a:t>© 2015 by Intellectual Reserve, Inc.</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All rights reserved.</a:t>
            </a:r>
            <a:r>
              <a:rPr lang="en-US" sz="700" baseline="0" dirty="0" smtClean="0">
                <a:solidFill>
                  <a:srgbClr val="FFFFFF"/>
                </a:solidFill>
                <a:latin typeface="Open Sans"/>
                <a:cs typeface="Open Sans"/>
              </a:rPr>
              <a:t> </a:t>
            </a:r>
            <a:r>
              <a:rPr lang="en-US" sz="700" dirty="0" smtClean="0">
                <a:solidFill>
                  <a:srgbClr val="FFFFFF"/>
                </a:solidFill>
                <a:latin typeface="Open Sans"/>
                <a:cs typeface="Open Sans"/>
              </a:rPr>
              <a:t>English approval: 9/15. PD60000453</a:t>
            </a:r>
          </a:p>
          <a:p>
            <a:pPr algn="ctr">
              <a:lnSpc>
                <a:spcPct val="120000"/>
              </a:lnSpc>
            </a:pPr>
            <a:r>
              <a:rPr lang="en-US" sz="700" dirty="0" smtClean="0">
                <a:solidFill>
                  <a:srgbClr val="FFFFFF"/>
                </a:solidFill>
                <a:latin typeface="Open Sans"/>
                <a:cs typeface="Open Sans"/>
              </a:rPr>
              <a:t> </a:t>
            </a:r>
          </a:p>
          <a:p>
            <a:pPr algn="ctr">
              <a:lnSpc>
                <a:spcPct val="120000"/>
              </a:lnSpc>
            </a:pPr>
            <a:endParaRPr lang="en-US" sz="700" dirty="0">
              <a:solidFill>
                <a:srgbClr val="FFFFFF"/>
              </a:solidFill>
              <a:latin typeface="Open Sans"/>
              <a:cs typeface="Open Sans"/>
            </a:endParaRPr>
          </a:p>
        </p:txBody>
      </p:sp>
      <p:pic>
        <p:nvPicPr>
          <p:cNvPr id="2" name="Picture 1" descr="SI-lockup-white-header-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2000" y="2009742"/>
            <a:ext cx="2540000" cy="1536700"/>
          </a:xfrm>
          <a:prstGeom prst="rect">
            <a:avLst/>
          </a:prstGeom>
        </p:spPr>
      </p:pic>
    </p:spTree>
    <p:extLst>
      <p:ext uri="{BB962C8B-B14F-4D97-AF65-F5344CB8AC3E}">
        <p14:creationId xmlns:p14="http://schemas.microsoft.com/office/powerpoint/2010/main" val="217844901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841882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CD418-9E4B-4306-8C33-5AEB4C2A3D93}"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417113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66139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CD418-9E4B-4306-8C33-5AEB4C2A3D93}"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2205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CD418-9E4B-4306-8C33-5AEB4C2A3D93}"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251870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CD418-9E4B-4306-8C33-5AEB4C2A3D93}"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098364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37627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CD418-9E4B-4306-8C33-5AEB4C2A3D93}"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9E211-9EF7-41AD-8E50-6EECB346A1E8}" type="slidenum">
              <a:rPr lang="en-US" smtClean="0"/>
              <a:t>‹#›</a:t>
            </a:fld>
            <a:endParaRPr lang="en-US"/>
          </a:p>
        </p:txBody>
      </p:sp>
    </p:spTree>
    <p:extLst>
      <p:ext uri="{BB962C8B-B14F-4D97-AF65-F5344CB8AC3E}">
        <p14:creationId xmlns:p14="http://schemas.microsoft.com/office/powerpoint/2010/main" val="19699307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CD418-9E4B-4306-8C33-5AEB4C2A3D93}" type="datetimeFigureOut">
              <a:rPr lang="en-US" smtClean="0"/>
              <a:t>11/16/15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9E211-9EF7-41AD-8E50-6EECB346A1E8}" type="slidenum">
              <a:rPr lang="en-US" smtClean="0"/>
              <a:t>‹#›</a:t>
            </a:fld>
            <a:endParaRPr lang="en-US"/>
          </a:p>
        </p:txBody>
      </p:sp>
    </p:spTree>
    <p:extLst>
      <p:ext uri="{BB962C8B-B14F-4D97-AF65-F5344CB8AC3E}">
        <p14:creationId xmlns:p14="http://schemas.microsoft.com/office/powerpoint/2010/main" val="264035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44775"/>
            <a:ext cx="5867400" cy="1470025"/>
          </a:xfrm>
        </p:spPr>
        <p:txBody>
          <a:bodyPr>
            <a:noAutofit/>
          </a:bodyPr>
          <a:lstStyle/>
          <a:p>
            <a:pPr algn="l"/>
            <a:r>
              <a:rPr lang="en-US" sz="3400" dirty="0"/>
              <a:t>“The moment we step into the house of the Lord, the atmosphere changes from the worldly to the heavenly, where respite from the normal activities of life is found, and where peace of mind and spirit is received. It is a refuge from the ills of life and a protection from the temptations that are contrary to our spiritual </a:t>
            </a:r>
            <a:r>
              <a:rPr lang="en-US" sz="3400" dirty="0" smtClean="0"/>
              <a:t>well-being.”</a:t>
            </a:r>
            <a:endParaRPr lang="en-US" sz="3400" dirty="0"/>
          </a:p>
        </p:txBody>
      </p:sp>
      <p:sp>
        <p:nvSpPr>
          <p:cNvPr id="3" name="Subtitle 2"/>
          <p:cNvSpPr>
            <a:spLocks noGrp="1"/>
          </p:cNvSpPr>
          <p:nvPr>
            <p:ph type="subTitle" idx="1"/>
          </p:nvPr>
        </p:nvSpPr>
        <p:spPr>
          <a:xfrm>
            <a:off x="228600" y="3886200"/>
            <a:ext cx="2667000" cy="1524000"/>
          </a:xfrm>
        </p:spPr>
        <p:txBody>
          <a:bodyPr>
            <a:noAutofit/>
          </a:bodyPr>
          <a:lstStyle/>
          <a:p>
            <a:r>
              <a:rPr lang="en-US" sz="2000" b="1" dirty="0" smtClean="0">
                <a:solidFill>
                  <a:schemeClr val="tx1"/>
                </a:solidFill>
              </a:rPr>
              <a:t>David B. </a:t>
            </a:r>
            <a:r>
              <a:rPr lang="en-US" sz="2000" b="1" dirty="0" err="1" smtClean="0">
                <a:solidFill>
                  <a:schemeClr val="tx1"/>
                </a:solidFill>
              </a:rPr>
              <a:t>Haight</a:t>
            </a:r>
            <a:endParaRPr lang="en-US" sz="2000" b="1" dirty="0" smtClean="0">
              <a:solidFill>
                <a:schemeClr val="tx1"/>
              </a:solidFill>
            </a:endParaRPr>
          </a:p>
          <a:p>
            <a:r>
              <a:rPr lang="en-US" sz="1600" dirty="0">
                <a:solidFill>
                  <a:srgbClr val="7F7F7F"/>
                </a:solidFill>
              </a:rPr>
              <a:t>“Temples and the Work Therein,” </a:t>
            </a:r>
            <a:r>
              <a:rPr lang="en-US" sz="1600" i="1" dirty="0">
                <a:solidFill>
                  <a:srgbClr val="7F7F7F"/>
                </a:solidFill>
              </a:rPr>
              <a:t>Ensign,</a:t>
            </a:r>
            <a:r>
              <a:rPr lang="en-US" sz="1600" dirty="0">
                <a:solidFill>
                  <a:srgbClr val="7F7F7F"/>
                </a:solidFill>
              </a:rPr>
              <a:t> Nov. 1990, 61</a:t>
            </a:r>
            <a:endParaRPr lang="en-US" sz="4400" dirty="0">
              <a:solidFill>
                <a:srgbClr val="7F7F7F"/>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ightDscrp02.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990600"/>
            <a:ext cx="2057400" cy="2742076"/>
          </a:xfrm>
          <a:prstGeom prst="rect">
            <a:avLst/>
          </a:prstGeom>
        </p:spPr>
      </p:pic>
    </p:spTree>
    <p:extLst>
      <p:ext uri="{BB962C8B-B14F-4D97-AF65-F5344CB8AC3E}">
        <p14:creationId xmlns:p14="http://schemas.microsoft.com/office/powerpoint/2010/main" val="175092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667000"/>
            <a:ext cx="5867400" cy="1470025"/>
          </a:xfrm>
        </p:spPr>
        <p:txBody>
          <a:bodyPr>
            <a:noAutofit/>
          </a:bodyPr>
          <a:lstStyle/>
          <a:p>
            <a:pPr algn="l"/>
            <a:r>
              <a:rPr lang="en-US" sz="3400" dirty="0"/>
              <a:t>“Men and women who turn their lives over to God will find out that he can make a lot more out of their lives than they </a:t>
            </a:r>
            <a:r>
              <a:rPr lang="en-US" sz="3400" dirty="0" smtClean="0"/>
              <a:t>can</a:t>
            </a:r>
            <a:r>
              <a:rPr lang="en-US" sz="3400" dirty="0"/>
              <a:t>. He will deepen their joys, expand their vision, quicken their minds, strengthen </a:t>
            </a:r>
            <a:r>
              <a:rPr lang="en-US" sz="3400" dirty="0" smtClean="0"/>
              <a:t>their </a:t>
            </a:r>
            <a:r>
              <a:rPr lang="en-US" sz="3400" dirty="0"/>
              <a:t>muscles, lift their spirits, multiply their blessings, increase their opportunities, comfort their souls, raise up friends, and pour out </a:t>
            </a:r>
            <a:r>
              <a:rPr lang="en-US" sz="3400" dirty="0" smtClean="0"/>
              <a:t>peace.”</a:t>
            </a:r>
            <a:endParaRPr lang="en-US" sz="3400" dirty="0"/>
          </a:p>
        </p:txBody>
      </p:sp>
      <p:sp>
        <p:nvSpPr>
          <p:cNvPr id="3" name="Subtitle 2"/>
          <p:cNvSpPr>
            <a:spLocks noGrp="1"/>
          </p:cNvSpPr>
          <p:nvPr>
            <p:ph type="subTitle" idx="1"/>
          </p:nvPr>
        </p:nvSpPr>
        <p:spPr>
          <a:xfrm>
            <a:off x="228600" y="3962400"/>
            <a:ext cx="2667000" cy="1143000"/>
          </a:xfrm>
        </p:spPr>
        <p:txBody>
          <a:bodyPr>
            <a:noAutofit/>
          </a:bodyPr>
          <a:lstStyle/>
          <a:p>
            <a:r>
              <a:rPr lang="en-US" sz="2000" b="1" dirty="0" smtClean="0">
                <a:solidFill>
                  <a:schemeClr val="tx1"/>
                </a:solidFill>
              </a:rPr>
              <a:t>Ezra Taft Benson</a:t>
            </a:r>
          </a:p>
          <a:p>
            <a:r>
              <a:rPr lang="en-US" sz="1600" dirty="0"/>
              <a:t>“</a:t>
            </a:r>
            <a:r>
              <a:rPr lang="en-US" sz="1600" dirty="0">
                <a:solidFill>
                  <a:srgbClr val="7F7F7F"/>
                </a:solidFill>
              </a:rPr>
              <a:t>Jesus Christ—Gifts and Expectations,” </a:t>
            </a:r>
            <a:r>
              <a:rPr lang="en-US" sz="1600" i="1" dirty="0">
                <a:solidFill>
                  <a:srgbClr val="7F7F7F"/>
                </a:solidFill>
              </a:rPr>
              <a:t>New Era,</a:t>
            </a:r>
            <a:r>
              <a:rPr lang="en-US" sz="1600" dirty="0">
                <a:solidFill>
                  <a:srgbClr val="7F7F7F"/>
                </a:solidFill>
              </a:rPr>
              <a:t> May 1975, 20</a:t>
            </a:r>
            <a:endParaRPr lang="en-US" sz="8000" dirty="0">
              <a:solidFill>
                <a:srgbClr val="7F7F7F"/>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enson.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104" y="990601"/>
            <a:ext cx="2113696" cy="2819400"/>
          </a:xfrm>
          <a:prstGeom prst="rect">
            <a:avLst/>
          </a:prstGeom>
        </p:spPr>
      </p:pic>
    </p:spTree>
    <p:extLst>
      <p:ext uri="{BB962C8B-B14F-4D97-AF65-F5344CB8AC3E}">
        <p14:creationId xmlns:p14="http://schemas.microsoft.com/office/powerpoint/2010/main" val="13791278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492375"/>
            <a:ext cx="5867400" cy="1470025"/>
          </a:xfrm>
        </p:spPr>
        <p:txBody>
          <a:bodyPr>
            <a:noAutofit/>
          </a:bodyPr>
          <a:lstStyle/>
          <a:p>
            <a:pPr algn="l"/>
            <a:r>
              <a:rPr lang="en-US" sz="3600" dirty="0"/>
              <a:t>“In the anguishing process of repentance, we may sometimes feel God has deserted us. The reality is that our behavior has isolated us from Him. Thus, while we are turning away from evil but have not yet turned fully to God, we are especially </a:t>
            </a:r>
            <a:r>
              <a:rPr lang="en-US" sz="3600" dirty="0" smtClean="0"/>
              <a:t>vulnerable.</a:t>
            </a:r>
            <a:endParaRPr lang="en-US" sz="3600" strike="sngStrike" dirty="0"/>
          </a:p>
        </p:txBody>
      </p:sp>
      <p:sp>
        <p:nvSpPr>
          <p:cNvPr id="3" name="Subtitle 2"/>
          <p:cNvSpPr>
            <a:spLocks noGrp="1"/>
          </p:cNvSpPr>
          <p:nvPr>
            <p:ph type="subTitle" idx="1"/>
          </p:nvPr>
        </p:nvSpPr>
        <p:spPr>
          <a:xfrm>
            <a:off x="228600" y="4114800"/>
            <a:ext cx="2667000" cy="1524000"/>
          </a:xfrm>
        </p:spPr>
        <p:txBody>
          <a:bodyPr>
            <a:noAutofit/>
          </a:bodyPr>
          <a:lstStyle/>
          <a:p>
            <a:r>
              <a:rPr lang="en-US" sz="2000" b="1" dirty="0" smtClean="0">
                <a:solidFill>
                  <a:schemeClr val="tx1"/>
                </a:solidFill>
              </a:rPr>
              <a:t>Neal A. Maxwell</a:t>
            </a:r>
          </a:p>
          <a:p>
            <a:r>
              <a:rPr lang="en-US" sz="1600" dirty="0"/>
              <a:t>“Repentance,” </a:t>
            </a:r>
            <a:r>
              <a:rPr lang="en-US" sz="1600" i="1" dirty="0"/>
              <a:t>Ensign</a:t>
            </a:r>
            <a:r>
              <a:rPr lang="en-US" sz="1600" dirty="0"/>
              <a:t>, Nov. 1991, 31</a:t>
            </a:r>
            <a:endParaRPr lang="en-US" sz="4400" dirty="0">
              <a:solidFill>
                <a:schemeClr val="tx1"/>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6412468"/>
            <a:ext cx="716863" cy="369332"/>
          </a:xfrm>
          <a:prstGeom prst="rect">
            <a:avLst/>
          </a:prstGeom>
          <a:noFill/>
        </p:spPr>
        <p:txBody>
          <a:bodyPr wrap="none" rtlCol="0">
            <a:spAutoFit/>
          </a:bodyPr>
          <a:lstStyle/>
          <a:p>
            <a:r>
              <a:rPr lang="en-US" dirty="0" smtClean="0">
                <a:solidFill>
                  <a:schemeClr val="bg1">
                    <a:lumMod val="65000"/>
                  </a:schemeClr>
                </a:solidFill>
              </a:rPr>
              <a:t>1 of 2</a:t>
            </a:r>
            <a:endParaRPr lang="en-US" dirty="0">
              <a:solidFill>
                <a:schemeClr val="bg1">
                  <a:lumMod val="65000"/>
                </a:schemeClr>
              </a:solidFill>
            </a:endParaRPr>
          </a:p>
        </p:txBody>
      </p:sp>
      <p:pic>
        <p:nvPicPr>
          <p:cNvPr id="5" name="Picture 4" descr="MaxwellN-0309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0600"/>
            <a:ext cx="2209800" cy="2944253"/>
          </a:xfrm>
          <a:prstGeom prst="rect">
            <a:avLst/>
          </a:prstGeom>
        </p:spPr>
      </p:pic>
    </p:spTree>
    <p:extLst>
      <p:ext uri="{BB962C8B-B14F-4D97-AF65-F5344CB8AC3E}">
        <p14:creationId xmlns:p14="http://schemas.microsoft.com/office/powerpoint/2010/main" val="35014790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447800"/>
            <a:ext cx="5867400" cy="1470025"/>
          </a:xfrm>
        </p:spPr>
        <p:txBody>
          <a:bodyPr>
            <a:noAutofit/>
          </a:bodyPr>
          <a:lstStyle/>
          <a:p>
            <a:pPr algn="l"/>
            <a:r>
              <a:rPr lang="en-US" sz="3600" dirty="0" smtClean="0"/>
              <a:t>Yet </a:t>
            </a:r>
            <a:r>
              <a:rPr lang="en-US" sz="3600" dirty="0"/>
              <a:t>we must not give up, but, instead, reach out to God’s awaiting arm of mercy, which is outstretched ‘all the day long</a:t>
            </a:r>
            <a:r>
              <a:rPr lang="en-US" sz="3600" dirty="0" smtClean="0"/>
              <a:t>.’ (Jacob 5:47; 6:4; 2 Ne. 28:32; </a:t>
            </a:r>
            <a:r>
              <a:rPr lang="en-US" sz="3600" dirty="0" err="1" smtClean="0"/>
              <a:t>Morm</a:t>
            </a:r>
            <a:r>
              <a:rPr lang="en-US" sz="3600" dirty="0" smtClean="0"/>
              <a:t>. 5:11.)”</a:t>
            </a:r>
            <a:endParaRPr lang="en-US" sz="3600" dirty="0"/>
          </a:p>
        </p:txBody>
      </p:sp>
      <p:sp>
        <p:nvSpPr>
          <p:cNvPr id="3" name="Subtitle 2"/>
          <p:cNvSpPr>
            <a:spLocks noGrp="1"/>
          </p:cNvSpPr>
          <p:nvPr>
            <p:ph type="subTitle" idx="1"/>
          </p:nvPr>
        </p:nvSpPr>
        <p:spPr>
          <a:xfrm>
            <a:off x="228600" y="4114800"/>
            <a:ext cx="2667000" cy="1524000"/>
          </a:xfrm>
        </p:spPr>
        <p:txBody>
          <a:bodyPr>
            <a:noAutofit/>
          </a:bodyPr>
          <a:lstStyle/>
          <a:p>
            <a:r>
              <a:rPr lang="en-US" sz="2000" b="1" dirty="0" smtClean="0">
                <a:solidFill>
                  <a:schemeClr val="tx1"/>
                </a:solidFill>
              </a:rPr>
              <a:t>Neal A. Maxwell</a:t>
            </a:r>
          </a:p>
          <a:p>
            <a:r>
              <a:rPr lang="en-US" sz="1600" dirty="0"/>
              <a:t>“Repentance,” </a:t>
            </a:r>
            <a:r>
              <a:rPr lang="en-US" sz="1600" i="1" dirty="0">
                <a:solidFill>
                  <a:schemeClr val="bg1">
                    <a:lumMod val="50000"/>
                  </a:schemeClr>
                </a:solidFill>
              </a:rPr>
              <a:t>Ensign</a:t>
            </a:r>
            <a:r>
              <a:rPr lang="en-US" sz="1600" i="1" dirty="0">
                <a:solidFill>
                  <a:srgbClr val="FF0000"/>
                </a:solidFill>
              </a:rPr>
              <a:t>,</a:t>
            </a:r>
            <a:r>
              <a:rPr lang="en-US" sz="1600" dirty="0"/>
              <a:t> Nov. 1991, 31</a:t>
            </a:r>
            <a:endParaRPr lang="en-US" sz="4400" dirty="0">
              <a:solidFill>
                <a:schemeClr val="tx1"/>
              </a:solidFill>
            </a:endParaRPr>
          </a:p>
        </p:txBody>
      </p:sp>
      <p:sp>
        <p:nvSpPr>
          <p:cNvPr id="4" name="Rectangle 3"/>
          <p:cNvSpPr/>
          <p:nvPr/>
        </p:nvSpPr>
        <p:spPr>
          <a:xfrm>
            <a:off x="457200" y="990600"/>
            <a:ext cx="2209800" cy="274320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3000" y="6412468"/>
            <a:ext cx="716863" cy="369332"/>
          </a:xfrm>
          <a:prstGeom prst="rect">
            <a:avLst/>
          </a:prstGeom>
          <a:noFill/>
        </p:spPr>
        <p:txBody>
          <a:bodyPr wrap="none" rtlCol="0">
            <a:spAutoFit/>
          </a:bodyPr>
          <a:lstStyle/>
          <a:p>
            <a:r>
              <a:rPr lang="en-US" smtClean="0">
                <a:solidFill>
                  <a:schemeClr val="bg1">
                    <a:lumMod val="65000"/>
                  </a:schemeClr>
                </a:solidFill>
              </a:rPr>
              <a:t>2 </a:t>
            </a:r>
            <a:r>
              <a:rPr lang="en-US" dirty="0" smtClean="0">
                <a:solidFill>
                  <a:schemeClr val="bg1">
                    <a:lumMod val="65000"/>
                  </a:schemeClr>
                </a:solidFill>
              </a:rPr>
              <a:t>of 2</a:t>
            </a:r>
            <a:endParaRPr lang="en-US" dirty="0">
              <a:solidFill>
                <a:schemeClr val="bg1">
                  <a:lumMod val="65000"/>
                </a:schemeClr>
              </a:solidFill>
            </a:endParaRPr>
          </a:p>
        </p:txBody>
      </p:sp>
      <p:pic>
        <p:nvPicPr>
          <p:cNvPr id="7" name="Picture 6" descr="MaxwellN-0309crp.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0600"/>
            <a:ext cx="2209800" cy="2944253"/>
          </a:xfrm>
          <a:prstGeom prst="rect">
            <a:avLst/>
          </a:prstGeom>
        </p:spPr>
      </p:pic>
    </p:spTree>
    <p:extLst>
      <p:ext uri="{BB962C8B-B14F-4D97-AF65-F5344CB8AC3E}">
        <p14:creationId xmlns:p14="http://schemas.microsoft.com/office/powerpoint/2010/main" val="39444485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813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3114</TotalTime>
  <Words>319</Words>
  <Application>Microsoft Macintosh PowerPoint</Application>
  <PresentationFormat>On-screen Show (4:3)</PresentationFormat>
  <Paragraphs>14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“The moment we step into the house of the Lord, the atmosphere changes from the worldly to the heavenly, where respite from the normal activities of life is found, and where peace of mind and spirit is received. It is a refuge from the ills of life and a protection from the temptations that are contrary to our spiritual well-being.”</vt:lpstr>
      <vt:lpstr>“Men and women who turn their lives over to God will find out that he can make a lot more out of their lives than they can. He will deepen their joys, expand their vision, quicken their minds, strengthen their muscles, lift their spirits, multiply their blessings, increase their opportunities, comfort their souls, raise up friends, and pour out peace.”</vt:lpstr>
      <vt:lpstr>“In the anguishing process of repentance, we may sometimes feel God has deserted us. The reality is that our behavior has isolated us from Him. Thus, while we are turning away from evil but have not yet turned fully to God, we are especially vulnerable.</vt:lpstr>
      <vt:lpstr>Yet we must not give up, but, instead, reach out to God’s awaiting arm of mercy, which is outstretched ‘all the day long.’ (Jacob 5:47; 6:4; 2 Ne. 28:32; Morm. 5:11.)”</vt:lpstr>
      <vt:lpstr>PowerPoint Presentation</vt:lpstr>
    </vt:vector>
  </TitlesOfParts>
  <Company>LDS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BurnhamBT</dc:creator>
  <cp:lastModifiedBy>Mark Hales</cp:lastModifiedBy>
  <cp:revision>508</cp:revision>
  <dcterms:created xsi:type="dcterms:W3CDTF">2015-03-23T21:49:50Z</dcterms:created>
  <dcterms:modified xsi:type="dcterms:W3CDTF">2015-11-16T15:21:46Z</dcterms:modified>
</cp:coreProperties>
</file>