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tif" ContentType="image/tif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elsi Mae Walbeck" initials="" lastIdx="2" clrIdx="0"/>
  <p:cmAuthor id="1" name="Mark Hales" initials="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75" d="100"/>
          <a:sy n="175" d="100"/>
        </p:scale>
        <p:origin x="-48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printerSettings" Target="printerSettings/printerSettings1.bin"/><Relationship Id="rId5" Type="http://schemas.openxmlformats.org/officeDocument/2006/relationships/commentAuthors" Target="commentAuthors.xml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37167-9693-3448-9924-FEE1B3FB9D5C}" type="datetimeFigureOut">
              <a:rPr lang="en-US" smtClean="0"/>
              <a:t>11/16/15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DFBA8-229C-A04E-B2B6-004266596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154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37167-9693-3448-9924-FEE1B3FB9D5C}" type="datetimeFigureOut">
              <a:rPr lang="en-US" smtClean="0"/>
              <a:t>11/16/15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DFBA8-229C-A04E-B2B6-004266596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154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37167-9693-3448-9924-FEE1B3FB9D5C}" type="datetimeFigureOut">
              <a:rPr lang="en-US" smtClean="0"/>
              <a:t>11/16/15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DFBA8-229C-A04E-B2B6-004266596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1787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7" cy="6857998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1392930" y="5473519"/>
            <a:ext cx="6360201" cy="624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endParaRPr lang="en-US" sz="700" dirty="0" smtClean="0">
              <a:solidFill>
                <a:srgbClr val="FFFFFF"/>
              </a:solidFill>
              <a:latin typeface="Open Sans"/>
              <a:cs typeface="Open Sans"/>
            </a:endParaRPr>
          </a:p>
          <a:p>
            <a:pPr algn="ctr">
              <a:lnSpc>
                <a:spcPct val="120000"/>
              </a:lnSpc>
            </a:pPr>
            <a:r>
              <a:rPr lang="en-US" sz="700" dirty="0" smtClean="0">
                <a:solidFill>
                  <a:srgbClr val="FFFFFF"/>
                </a:solidFill>
                <a:latin typeface="Open Sans"/>
                <a:cs typeface="Open Sans"/>
              </a:rPr>
              <a:t>© 2015 by Intellectual Reserve, Inc.</a:t>
            </a:r>
            <a:r>
              <a:rPr lang="en-US" sz="700" baseline="0" dirty="0" smtClean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lang="en-US" sz="700" dirty="0" smtClean="0">
                <a:solidFill>
                  <a:srgbClr val="FFFFFF"/>
                </a:solidFill>
                <a:latin typeface="Open Sans"/>
                <a:cs typeface="Open Sans"/>
              </a:rPr>
              <a:t>All rights reserved.</a:t>
            </a:r>
            <a:r>
              <a:rPr lang="en-US" sz="700" baseline="0" dirty="0" smtClean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lang="en-US" sz="700" dirty="0" smtClean="0">
                <a:solidFill>
                  <a:srgbClr val="FFFFFF"/>
                </a:solidFill>
                <a:latin typeface="Open Sans"/>
                <a:cs typeface="Open Sans"/>
              </a:rPr>
              <a:t>English approval: 9/15. PD60000453</a:t>
            </a:r>
          </a:p>
          <a:p>
            <a:pPr algn="ctr">
              <a:lnSpc>
                <a:spcPct val="120000"/>
              </a:lnSpc>
            </a:pPr>
            <a:r>
              <a:rPr lang="en-US" sz="700" dirty="0" smtClean="0">
                <a:solidFill>
                  <a:srgbClr val="FFFFFF"/>
                </a:solidFill>
                <a:latin typeface="Open Sans"/>
                <a:cs typeface="Open Sans"/>
              </a:rPr>
              <a:t> </a:t>
            </a:r>
          </a:p>
          <a:p>
            <a:pPr algn="ctr">
              <a:lnSpc>
                <a:spcPct val="120000"/>
              </a:lnSpc>
            </a:pPr>
            <a:endParaRPr lang="en-US" sz="700" dirty="0">
              <a:solidFill>
                <a:srgbClr val="FFFFFF"/>
              </a:solidFill>
              <a:latin typeface="Open Sans"/>
              <a:cs typeface="Open Sans"/>
            </a:endParaRPr>
          </a:p>
        </p:txBody>
      </p:sp>
      <p:pic>
        <p:nvPicPr>
          <p:cNvPr id="2" name="Picture 1" descr="SI-lockup-white-header-stacked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0" y="2009742"/>
            <a:ext cx="2540000" cy="153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7737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37167-9693-3448-9924-FEE1B3FB9D5C}" type="datetimeFigureOut">
              <a:rPr lang="en-US" smtClean="0"/>
              <a:t>11/16/15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DFBA8-229C-A04E-B2B6-004266596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508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37167-9693-3448-9924-FEE1B3FB9D5C}" type="datetimeFigureOut">
              <a:rPr lang="en-US" smtClean="0"/>
              <a:t>11/16/15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DFBA8-229C-A04E-B2B6-004266596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235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37167-9693-3448-9924-FEE1B3FB9D5C}" type="datetimeFigureOut">
              <a:rPr lang="en-US" smtClean="0"/>
              <a:t>11/16/15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DFBA8-229C-A04E-B2B6-004266596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513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37167-9693-3448-9924-FEE1B3FB9D5C}" type="datetimeFigureOut">
              <a:rPr lang="en-US" smtClean="0"/>
              <a:t>11/16/15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DFBA8-229C-A04E-B2B6-004266596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024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37167-9693-3448-9924-FEE1B3FB9D5C}" type="datetimeFigureOut">
              <a:rPr lang="en-US" smtClean="0"/>
              <a:t>11/16/15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DFBA8-229C-A04E-B2B6-004266596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317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37167-9693-3448-9924-FEE1B3FB9D5C}" type="datetimeFigureOut">
              <a:rPr lang="en-US" smtClean="0"/>
              <a:t>11/16/15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DFBA8-229C-A04E-B2B6-004266596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862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37167-9693-3448-9924-FEE1B3FB9D5C}" type="datetimeFigureOut">
              <a:rPr lang="en-US" smtClean="0"/>
              <a:t>11/16/15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DFBA8-229C-A04E-B2B6-004266596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532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37167-9693-3448-9924-FEE1B3FB9D5C}" type="datetimeFigureOut">
              <a:rPr lang="en-US" smtClean="0"/>
              <a:t>11/16/15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DFBA8-229C-A04E-B2B6-004266596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721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B37167-9693-3448-9924-FEE1B3FB9D5C}" type="datetimeFigureOut">
              <a:rPr lang="en-US" smtClean="0"/>
              <a:t>11/16/15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6DFBA8-229C-A04E-B2B6-004266596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507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6896" y="397280"/>
            <a:ext cx="5368954" cy="61550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“Though the words are not definite, it is very likely he was a very </a:t>
            </a:r>
            <a:r>
              <a:rPr lang="en-US" i="1" dirty="0"/>
              <a:t>bad man.</a:t>
            </a:r>
            <a:r>
              <a:rPr lang="en-US" dirty="0"/>
              <a:t> His name Nimrod comes from </a:t>
            </a:r>
            <a:r>
              <a:rPr lang="en-US" dirty="0" smtClean="0"/>
              <a:t>. . . </a:t>
            </a:r>
            <a:r>
              <a:rPr lang="en-US" i="1" dirty="0" err="1"/>
              <a:t>marad</a:t>
            </a:r>
            <a:r>
              <a:rPr lang="en-US" i="1" dirty="0"/>
              <a:t>, he rebelled;</a:t>
            </a:r>
            <a:r>
              <a:rPr lang="en-US" dirty="0"/>
              <a:t> and the </a:t>
            </a:r>
            <a:r>
              <a:rPr lang="en-US" dirty="0" err="1"/>
              <a:t>Targum</a:t>
            </a:r>
            <a:r>
              <a:rPr lang="en-US" dirty="0"/>
              <a:t> [ancient Jewish translations or paraphrases of the scriptures], on </a:t>
            </a:r>
            <a:r>
              <a:rPr lang="en-US" dirty="0" smtClean="0"/>
              <a:t>[1 Chronicles 1:10], </a:t>
            </a:r>
            <a:r>
              <a:rPr lang="en-US" dirty="0"/>
              <a:t>says: </a:t>
            </a:r>
            <a:r>
              <a:rPr lang="en-US" i="1" dirty="0"/>
              <a:t>Nimrod began to be a mighty man in sin, a murderer of innocent men, and a rebel before the </a:t>
            </a:r>
            <a:r>
              <a:rPr lang="en-US" i="1" dirty="0" smtClean="0"/>
              <a:t>Lord.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28600" y="3962400"/>
            <a:ext cx="2538476" cy="1524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>
                <a:solidFill>
                  <a:schemeClr val="tx1"/>
                </a:solidFill>
              </a:rPr>
              <a:t>Adam Clarke</a:t>
            </a:r>
            <a:endParaRPr lang="en-US" sz="2400" b="1" dirty="0">
              <a:solidFill>
                <a:schemeClr val="tx1"/>
              </a:solidFill>
            </a:endParaRPr>
          </a:p>
          <a:p>
            <a:r>
              <a:rPr lang="en-US" sz="1600" i="1" dirty="0" smtClean="0"/>
              <a:t>The Holy Bible . . . with a Commentary and Critical Notes, </a:t>
            </a:r>
            <a:r>
              <a:rPr lang="en-US" sz="1600" dirty="0" smtClean="0"/>
              <a:t>6 vols., 1:86; see also </a:t>
            </a:r>
            <a:r>
              <a:rPr lang="en-US" sz="1600" i="1" dirty="0" smtClean="0"/>
              <a:t>Old Testament Student Manual: Genesis–2 Samuel, </a:t>
            </a:r>
            <a:r>
              <a:rPr lang="en-US" sz="1600" dirty="0" smtClean="0"/>
              <a:t>3rd ed. (Church Educational System manual, 2003), 57–58</a:t>
            </a:r>
            <a:endParaRPr lang="en-US" sz="8700" dirty="0">
              <a:solidFill>
                <a:schemeClr val="tx1"/>
              </a:solidFill>
            </a:endParaRPr>
          </a:p>
        </p:txBody>
      </p:sp>
      <p:pic>
        <p:nvPicPr>
          <p:cNvPr id="2" name="Picture 1" descr="Clarke.ti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73"/>
          <a:stretch/>
        </p:blipFill>
        <p:spPr>
          <a:xfrm>
            <a:off x="384695" y="908372"/>
            <a:ext cx="2272931" cy="3032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3305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090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131</Words>
  <Application>Microsoft Macintosh PowerPoint</Application>
  <PresentationFormat>On-screen Show (4:3)</PresentationFormat>
  <Paragraphs>3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Kelsi Mae Walbeck</dc:creator>
  <cp:lastModifiedBy>Mark Hales</cp:lastModifiedBy>
  <cp:revision>12</cp:revision>
  <dcterms:created xsi:type="dcterms:W3CDTF">2015-10-28T21:01:46Z</dcterms:created>
  <dcterms:modified xsi:type="dcterms:W3CDTF">2015-11-16T16:00:09Z</dcterms:modified>
</cp:coreProperties>
</file>