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7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5" d="100"/>
          <a:sy n="175" d="100"/>
        </p:scale>
        <p:origin x="-48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33829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0532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50949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smtClean="0">
              <a:solidFill>
                <a:srgbClr val="FFFFFF"/>
              </a:solidFill>
              <a:latin typeface="Open Sans"/>
              <a:cs typeface="Open Sans"/>
            </a:endParaRPr>
          </a:p>
          <a:p>
            <a:pPr algn="ctr">
              <a:lnSpc>
                <a:spcPct val="120000"/>
              </a:lnSpc>
            </a:pPr>
            <a:r>
              <a:rPr lang="en-US" sz="700" dirty="0" smtClean="0">
                <a:solidFill>
                  <a:srgbClr val="FFFFFF"/>
                </a:solidFill>
                <a:latin typeface="Open Sans"/>
                <a:cs typeface="Open Sans"/>
              </a:rPr>
              <a:t>© 2015 by Intellectual Reserve, Inc.</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All rights reserved.</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English approval: 9/15. PD60000453</a:t>
            </a:r>
          </a:p>
          <a:p>
            <a:pPr algn="ctr">
              <a:lnSpc>
                <a:spcPct val="120000"/>
              </a:lnSpc>
            </a:pPr>
            <a:r>
              <a:rPr lang="en-US" sz="700" dirty="0" smtClean="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28627737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84188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41711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6613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CD418-9E4B-4306-8C33-5AEB4C2A3D93}"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220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CD418-9E4B-4306-8C33-5AEB4C2A3D93}"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51870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CD418-9E4B-4306-8C33-5AEB4C2A3D93}"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09836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7627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96993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CD418-9E4B-4306-8C33-5AEB4C2A3D93}" type="datetimeFigureOut">
              <a:rPr lang="en-US" smtClean="0"/>
              <a:t>11/16/15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E211-9EF7-41AD-8E50-6EECB346A1E8}" type="slidenum">
              <a:rPr lang="en-US" smtClean="0"/>
              <a:t>‹#›</a:t>
            </a:fld>
            <a:endParaRPr lang="en-US"/>
          </a:p>
        </p:txBody>
      </p:sp>
    </p:spTree>
    <p:extLst>
      <p:ext uri="{BB962C8B-B14F-4D97-AF65-F5344CB8AC3E}">
        <p14:creationId xmlns:p14="http://schemas.microsoft.com/office/powerpoint/2010/main" val="26403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44775"/>
            <a:ext cx="5867400" cy="1470025"/>
          </a:xfrm>
        </p:spPr>
        <p:txBody>
          <a:bodyPr>
            <a:noAutofit/>
          </a:bodyPr>
          <a:lstStyle/>
          <a:p>
            <a:pPr algn="l"/>
            <a:r>
              <a:rPr lang="en-US" sz="3600" dirty="0">
                <a:solidFill>
                  <a:srgbClr val="000000"/>
                </a:solidFill>
              </a:rPr>
              <a:t>Elder D. Todd Christofferson of the Quorum of the Twelve Apostles taught that although “we generally interpret the word </a:t>
            </a:r>
            <a:r>
              <a:rPr lang="en-US" sz="3600" i="1" dirty="0">
                <a:solidFill>
                  <a:srgbClr val="000000"/>
                </a:solidFill>
              </a:rPr>
              <a:t>fear</a:t>
            </a:r>
            <a:r>
              <a:rPr lang="en-US" sz="3600" dirty="0">
                <a:solidFill>
                  <a:srgbClr val="000000"/>
                </a:solidFill>
              </a:rPr>
              <a:t> as ‘respect’ or ‘reverence’ or ‘love,’” we should also “so love and reverence Him that we fear doing anything wrong in His </a:t>
            </a:r>
            <a:r>
              <a:rPr lang="en-US" sz="3600" dirty="0" smtClean="0">
                <a:solidFill>
                  <a:srgbClr val="000000"/>
                </a:solidFill>
              </a:rPr>
              <a:t>sight.”</a:t>
            </a:r>
            <a:endParaRPr lang="en-US" sz="3600" strike="sngStrike" dirty="0">
              <a:solidFill>
                <a:srgbClr val="000000"/>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228600" y="3962400"/>
            <a:ext cx="26670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D. Todd </a:t>
            </a:r>
            <a:r>
              <a:rPr lang="en-US" sz="2000" b="1" dirty="0" err="1" smtClean="0">
                <a:solidFill>
                  <a:schemeClr val="tx1"/>
                </a:solidFill>
              </a:rPr>
              <a:t>Christofferson</a:t>
            </a:r>
            <a:endParaRPr lang="en-US" sz="2000" b="1" dirty="0" smtClean="0">
              <a:solidFill>
                <a:schemeClr val="tx1"/>
              </a:solidFill>
            </a:endParaRPr>
          </a:p>
          <a:p>
            <a:r>
              <a:rPr lang="en-US" sz="1600" dirty="0">
                <a:solidFill>
                  <a:schemeClr val="bg1">
                    <a:lumMod val="50000"/>
                  </a:schemeClr>
                </a:solidFill>
              </a:rPr>
              <a:t>“A Sense of the Sacred,” </a:t>
            </a:r>
            <a:r>
              <a:rPr lang="en-US" sz="1600" dirty="0" smtClean="0">
                <a:solidFill>
                  <a:schemeClr val="bg1">
                    <a:lumMod val="50000"/>
                  </a:schemeClr>
                </a:solidFill>
              </a:rPr>
              <a:t>(Church </a:t>
            </a:r>
            <a:r>
              <a:rPr lang="en-US" sz="1600" dirty="0">
                <a:solidFill>
                  <a:schemeClr val="bg1">
                    <a:lumMod val="50000"/>
                  </a:schemeClr>
                </a:solidFill>
              </a:rPr>
              <a:t>Educational System fireside for young adults, Nov. 7, </a:t>
            </a:r>
            <a:r>
              <a:rPr lang="en-US" sz="1600" dirty="0" smtClean="0">
                <a:solidFill>
                  <a:schemeClr val="bg1">
                    <a:lumMod val="50000"/>
                  </a:schemeClr>
                </a:solidFill>
              </a:rPr>
              <a:t>2004), </a:t>
            </a:r>
            <a:r>
              <a:rPr lang="en-US" sz="1600" dirty="0">
                <a:solidFill>
                  <a:schemeClr val="bg1">
                    <a:lumMod val="50000"/>
                  </a:schemeClr>
                </a:solidFill>
              </a:rPr>
              <a:t>6, 7</a:t>
            </a:r>
            <a:endParaRPr lang="en-US" sz="8700" dirty="0">
              <a:solidFill>
                <a:schemeClr val="bg1">
                  <a:lumMod val="50000"/>
                </a:schemeClr>
              </a:solidFill>
            </a:endParaRPr>
          </a:p>
        </p:txBody>
      </p:sp>
      <p:sp>
        <p:nvSpPr>
          <p:cNvPr id="3" name="TextBox 2"/>
          <p:cNvSpPr txBox="1"/>
          <p:nvPr/>
        </p:nvSpPr>
        <p:spPr>
          <a:xfrm>
            <a:off x="1143000" y="6488668"/>
            <a:ext cx="716863" cy="369332"/>
          </a:xfrm>
          <a:prstGeom prst="rect">
            <a:avLst/>
          </a:prstGeom>
          <a:noFill/>
        </p:spPr>
        <p:txBody>
          <a:bodyPr wrap="none" rtlCol="0">
            <a:spAutoFit/>
          </a:bodyPr>
          <a:lstStyle/>
          <a:p>
            <a:r>
              <a:rPr lang="en-US" dirty="0" smtClean="0">
                <a:solidFill>
                  <a:schemeClr val="bg1"/>
                </a:solidFill>
              </a:rPr>
              <a:t>1 of 2</a:t>
            </a:r>
            <a:endParaRPr lang="en-US" dirty="0">
              <a:solidFill>
                <a:schemeClr val="bg1"/>
              </a:solidFill>
            </a:endParaRPr>
          </a:p>
        </p:txBody>
      </p:sp>
      <p:pic>
        <p:nvPicPr>
          <p:cNvPr id="5" name="Picture 4" descr="Christofferson_0807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399"/>
            <a:ext cx="2209800" cy="2947373"/>
          </a:xfrm>
          <a:prstGeom prst="rect">
            <a:avLst/>
          </a:prstGeom>
        </p:spPr>
      </p:pic>
    </p:spTree>
    <p:extLst>
      <p:ext uri="{BB962C8B-B14F-4D97-AF65-F5344CB8AC3E}">
        <p14:creationId xmlns:p14="http://schemas.microsoft.com/office/powerpoint/2010/main" val="1451445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263775"/>
            <a:ext cx="5867400" cy="1470025"/>
          </a:xfrm>
        </p:spPr>
        <p:txBody>
          <a:bodyPr>
            <a:noAutofit/>
          </a:bodyPr>
          <a:lstStyle/>
          <a:p>
            <a:pPr algn="l"/>
            <a:r>
              <a:rPr lang="en-US" sz="3600" dirty="0"/>
              <a:t>“The submission of one’s will is really the only uniquely personal thing we have to place on God’s altar. The many other things we ‘give,’ brothers and sisters, are actually the things He has already given or loaned to </a:t>
            </a:r>
            <a:r>
              <a:rPr lang="en-US" sz="3600" dirty="0" smtClean="0"/>
              <a:t>us. </a:t>
            </a:r>
            <a:endParaRPr lang="en-US" sz="3600" dirty="0"/>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228600" y="3962400"/>
            <a:ext cx="26670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Neal A. Maxwell</a:t>
            </a:r>
          </a:p>
          <a:p>
            <a:r>
              <a:rPr lang="en-US" sz="1600" dirty="0">
                <a:solidFill>
                  <a:schemeClr val="bg1">
                    <a:lumMod val="50000"/>
                  </a:schemeClr>
                </a:solidFill>
              </a:rPr>
              <a:t>“Swallowed Up in the Will of the Father,” </a:t>
            </a:r>
            <a:r>
              <a:rPr lang="en-US" sz="1600" i="1" dirty="0">
                <a:solidFill>
                  <a:schemeClr val="bg1">
                    <a:lumMod val="50000"/>
                  </a:schemeClr>
                </a:solidFill>
              </a:rPr>
              <a:t>Ensign,</a:t>
            </a:r>
            <a:r>
              <a:rPr lang="en-US" sz="1600" dirty="0">
                <a:solidFill>
                  <a:schemeClr val="bg1">
                    <a:lumMod val="50000"/>
                  </a:schemeClr>
                </a:solidFill>
              </a:rPr>
              <a:t> Nov. 1995, 24</a:t>
            </a:r>
            <a:endParaRPr lang="en-US" sz="8700" dirty="0">
              <a:solidFill>
                <a:schemeClr val="bg1">
                  <a:lumMod val="50000"/>
                </a:schemeClr>
              </a:solidFill>
            </a:endParaRPr>
          </a:p>
        </p:txBody>
      </p:sp>
      <p:sp>
        <p:nvSpPr>
          <p:cNvPr id="3" name="TextBox 2"/>
          <p:cNvSpPr txBox="1"/>
          <p:nvPr/>
        </p:nvSpPr>
        <p:spPr>
          <a:xfrm>
            <a:off x="1143000" y="6488668"/>
            <a:ext cx="716863" cy="369332"/>
          </a:xfrm>
          <a:prstGeom prst="rect">
            <a:avLst/>
          </a:prstGeom>
          <a:noFill/>
        </p:spPr>
        <p:txBody>
          <a:bodyPr wrap="none" rtlCol="0">
            <a:spAutoFit/>
          </a:bodyPr>
          <a:lstStyle/>
          <a:p>
            <a:r>
              <a:rPr lang="en-US" dirty="0" smtClean="0">
                <a:solidFill>
                  <a:schemeClr val="bg1">
                    <a:lumMod val="75000"/>
                  </a:schemeClr>
                </a:solidFill>
              </a:rPr>
              <a:t>1 of 2</a:t>
            </a:r>
            <a:endParaRPr lang="en-US" dirty="0">
              <a:solidFill>
                <a:schemeClr val="bg1">
                  <a:lumMod val="75000"/>
                </a:schemeClr>
              </a:solidFill>
            </a:endParaRPr>
          </a:p>
        </p:txBody>
      </p:sp>
      <p:pic>
        <p:nvPicPr>
          <p:cNvPr id="5" name="Picture 4" descr="MaxwellN-0309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400"/>
            <a:ext cx="2209800" cy="2944251"/>
          </a:xfrm>
          <a:prstGeom prst="rect">
            <a:avLst/>
          </a:prstGeom>
        </p:spPr>
      </p:pic>
    </p:spTree>
    <p:extLst>
      <p:ext uri="{BB962C8B-B14F-4D97-AF65-F5344CB8AC3E}">
        <p14:creationId xmlns:p14="http://schemas.microsoft.com/office/powerpoint/2010/main" val="15187474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730375"/>
            <a:ext cx="5867400" cy="1470025"/>
          </a:xfrm>
        </p:spPr>
        <p:txBody>
          <a:bodyPr>
            <a:noAutofit/>
          </a:bodyPr>
          <a:lstStyle/>
          <a:p>
            <a:pPr algn="l"/>
            <a:r>
              <a:rPr lang="en-US" sz="3600" dirty="0" smtClean="0"/>
              <a:t>However</a:t>
            </a:r>
            <a:r>
              <a:rPr lang="en-US" sz="3600" dirty="0"/>
              <a:t>, when you and I finally submit ourselves, by letting our individual wills be swallowed up in God’s will, then we are really giving something to Him!”</a:t>
            </a: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228600" y="3962400"/>
            <a:ext cx="26670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Neal A. Maxwell</a:t>
            </a:r>
          </a:p>
          <a:p>
            <a:r>
              <a:rPr lang="en-US" sz="1600" dirty="0">
                <a:solidFill>
                  <a:srgbClr val="7F7F7F"/>
                </a:solidFill>
              </a:rPr>
              <a:t>“Swallowed Up in the Will of the Father,” </a:t>
            </a:r>
            <a:r>
              <a:rPr lang="en-US" sz="1600" i="1" dirty="0">
                <a:solidFill>
                  <a:srgbClr val="7F7F7F"/>
                </a:solidFill>
              </a:rPr>
              <a:t>Ensign,</a:t>
            </a:r>
            <a:r>
              <a:rPr lang="en-US" sz="1600" dirty="0">
                <a:solidFill>
                  <a:srgbClr val="7F7F7F"/>
                </a:solidFill>
              </a:rPr>
              <a:t> Nov. 1995, 24</a:t>
            </a:r>
            <a:endParaRPr lang="en-US" sz="8700" dirty="0">
              <a:solidFill>
                <a:srgbClr val="7F7F7F"/>
              </a:solidFill>
            </a:endParaRPr>
          </a:p>
        </p:txBody>
      </p:sp>
      <p:sp>
        <p:nvSpPr>
          <p:cNvPr id="3" name="TextBox 2"/>
          <p:cNvSpPr txBox="1"/>
          <p:nvPr/>
        </p:nvSpPr>
        <p:spPr>
          <a:xfrm>
            <a:off x="1143000" y="6488668"/>
            <a:ext cx="716863" cy="369332"/>
          </a:xfrm>
          <a:prstGeom prst="rect">
            <a:avLst/>
          </a:prstGeom>
          <a:noFill/>
        </p:spPr>
        <p:txBody>
          <a:bodyPr wrap="none" rtlCol="0">
            <a:spAutoFit/>
          </a:bodyPr>
          <a:lstStyle/>
          <a:p>
            <a:r>
              <a:rPr lang="en-US" dirty="0" smtClean="0">
                <a:solidFill>
                  <a:schemeClr val="bg1">
                    <a:lumMod val="75000"/>
                  </a:schemeClr>
                </a:solidFill>
              </a:rPr>
              <a:t>2 of 2</a:t>
            </a:r>
            <a:endParaRPr lang="en-US" dirty="0">
              <a:solidFill>
                <a:schemeClr val="bg1">
                  <a:lumMod val="75000"/>
                </a:schemeClr>
              </a:solidFill>
            </a:endParaRPr>
          </a:p>
        </p:txBody>
      </p:sp>
      <p:pic>
        <p:nvPicPr>
          <p:cNvPr id="7" name="Picture 6" descr="MaxwellN-0309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14400"/>
            <a:ext cx="2209800" cy="2944251"/>
          </a:xfrm>
          <a:prstGeom prst="rect">
            <a:avLst/>
          </a:prstGeom>
        </p:spPr>
      </p:pic>
    </p:spTree>
    <p:extLst>
      <p:ext uri="{BB962C8B-B14F-4D97-AF65-F5344CB8AC3E}">
        <p14:creationId xmlns:p14="http://schemas.microsoft.com/office/powerpoint/2010/main" val="1253993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568575"/>
            <a:ext cx="5867400" cy="1470025"/>
          </a:xfrm>
        </p:spPr>
        <p:txBody>
          <a:bodyPr>
            <a:noAutofit/>
          </a:bodyPr>
          <a:lstStyle/>
          <a:p>
            <a:pPr algn="l"/>
            <a:r>
              <a:rPr lang="en-US" sz="3600" dirty="0"/>
              <a:t>“In that hour I think I can see our dear Father behind the veil looking upon these dying </a:t>
            </a:r>
            <a:r>
              <a:rPr lang="en-US" sz="3600" dirty="0" smtClean="0"/>
              <a:t>struggles. . . . </a:t>
            </a:r>
            <a:r>
              <a:rPr lang="en-US" sz="3600" dirty="0"/>
              <a:t>His great heart almost breaking for the love that He had for His Son. Oh, in that moment when He might have saved His Son, I thank Him and praise Him that He did not fail </a:t>
            </a:r>
            <a:r>
              <a:rPr lang="en-US" sz="3600" dirty="0" smtClean="0"/>
              <a:t>us. . . .</a:t>
            </a:r>
            <a:endParaRPr lang="en-US" sz="3600" dirty="0"/>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228600" y="3962400"/>
            <a:ext cx="26670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Melvin J. Ballard</a:t>
            </a:r>
          </a:p>
          <a:p>
            <a:r>
              <a:rPr lang="en-US" sz="1600" dirty="0">
                <a:solidFill>
                  <a:srgbClr val="7F7F7F"/>
                </a:solidFill>
              </a:rPr>
              <a:t>in </a:t>
            </a:r>
            <a:r>
              <a:rPr lang="en-US" sz="1600" i="1" dirty="0">
                <a:solidFill>
                  <a:srgbClr val="7F7F7F"/>
                </a:solidFill>
              </a:rPr>
              <a:t>Crusader for Righteousness</a:t>
            </a:r>
            <a:r>
              <a:rPr lang="en-US" sz="1600" dirty="0">
                <a:solidFill>
                  <a:srgbClr val="7F7F7F"/>
                </a:solidFill>
              </a:rPr>
              <a:t> </a:t>
            </a:r>
            <a:r>
              <a:rPr lang="en-US" sz="1600" dirty="0" smtClean="0">
                <a:solidFill>
                  <a:srgbClr val="7F7F7F"/>
                </a:solidFill>
              </a:rPr>
              <a:t>(1966)</a:t>
            </a:r>
            <a:r>
              <a:rPr lang="en-US" sz="1600" dirty="0">
                <a:solidFill>
                  <a:srgbClr val="7F7F7F"/>
                </a:solidFill>
              </a:rPr>
              <a:t>, 137</a:t>
            </a:r>
            <a:endParaRPr lang="en-US" sz="8700" dirty="0">
              <a:solidFill>
                <a:srgbClr val="7F7F7F"/>
              </a:solidFill>
            </a:endParaRPr>
          </a:p>
        </p:txBody>
      </p:sp>
      <p:sp>
        <p:nvSpPr>
          <p:cNvPr id="3" name="TextBox 2"/>
          <p:cNvSpPr txBox="1"/>
          <p:nvPr/>
        </p:nvSpPr>
        <p:spPr>
          <a:xfrm>
            <a:off x="1143000" y="6488668"/>
            <a:ext cx="716863" cy="369332"/>
          </a:xfrm>
          <a:prstGeom prst="rect">
            <a:avLst/>
          </a:prstGeom>
          <a:noFill/>
        </p:spPr>
        <p:txBody>
          <a:bodyPr wrap="none" rtlCol="0">
            <a:spAutoFit/>
          </a:bodyPr>
          <a:lstStyle/>
          <a:p>
            <a:r>
              <a:rPr lang="en-US" dirty="0" smtClean="0">
                <a:solidFill>
                  <a:schemeClr val="bg1">
                    <a:lumMod val="75000"/>
                  </a:schemeClr>
                </a:solidFill>
              </a:rPr>
              <a:t>1 of 3</a:t>
            </a:r>
            <a:endParaRPr lang="en-US" dirty="0">
              <a:solidFill>
                <a:schemeClr val="bg1">
                  <a:lumMod val="75000"/>
                </a:schemeClr>
              </a:solidFill>
            </a:endParaRPr>
          </a:p>
        </p:txBody>
      </p:sp>
      <p:pic>
        <p:nvPicPr>
          <p:cNvPr id="5122" name="Picture 2" descr="C:\BTB CES\Brethren Images\deceased apostles\melvin j ballar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5" y="990600"/>
            <a:ext cx="2250175" cy="2844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01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263775"/>
            <a:ext cx="5867400" cy="1470025"/>
          </a:xfrm>
        </p:spPr>
        <p:txBody>
          <a:bodyPr>
            <a:noAutofit/>
          </a:bodyPr>
          <a:lstStyle/>
          <a:p>
            <a:pPr algn="l"/>
            <a:r>
              <a:rPr lang="en-US" sz="3500" dirty="0" smtClean="0">
                <a:solidFill>
                  <a:srgbClr val="000000"/>
                </a:solidFill>
              </a:rPr>
              <a:t>I </a:t>
            </a:r>
            <a:r>
              <a:rPr lang="en-US" sz="3500" dirty="0">
                <a:solidFill>
                  <a:srgbClr val="000000"/>
                </a:solidFill>
              </a:rPr>
              <a:t>rejoice that He did not interfere, and that His love for us made it possible for Him to endure to look upon the sufferings of His [Only Begotten] and give Him finally to us, our </a:t>
            </a:r>
            <a:r>
              <a:rPr lang="en-US" sz="3500" dirty="0" err="1">
                <a:solidFill>
                  <a:srgbClr val="000000"/>
                </a:solidFill>
              </a:rPr>
              <a:t>Saviour</a:t>
            </a:r>
            <a:r>
              <a:rPr lang="en-US" sz="3500" dirty="0">
                <a:solidFill>
                  <a:srgbClr val="000000"/>
                </a:solidFill>
              </a:rPr>
              <a:t> and our </a:t>
            </a:r>
            <a:r>
              <a:rPr lang="en-US" sz="3500" dirty="0" smtClean="0">
                <a:solidFill>
                  <a:srgbClr val="000000"/>
                </a:solidFill>
              </a:rPr>
              <a:t>Redeemer.</a:t>
            </a:r>
            <a:endParaRPr lang="en-US" sz="3500" strike="sngStrike" dirty="0">
              <a:solidFill>
                <a:srgbClr val="000000"/>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228600" y="3962400"/>
            <a:ext cx="26670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Melvin J. Ballard</a:t>
            </a:r>
          </a:p>
          <a:p>
            <a:r>
              <a:rPr lang="en-US" sz="1600" dirty="0">
                <a:solidFill>
                  <a:schemeClr val="bg1">
                    <a:lumMod val="50000"/>
                  </a:schemeClr>
                </a:solidFill>
              </a:rPr>
              <a:t>in </a:t>
            </a:r>
            <a:r>
              <a:rPr lang="en-US" sz="1600" i="1" dirty="0">
                <a:solidFill>
                  <a:schemeClr val="bg1">
                    <a:lumMod val="50000"/>
                  </a:schemeClr>
                </a:solidFill>
              </a:rPr>
              <a:t>Crusader for Righteousness</a:t>
            </a:r>
            <a:r>
              <a:rPr lang="en-US" sz="1600" dirty="0">
                <a:solidFill>
                  <a:schemeClr val="bg1">
                    <a:lumMod val="50000"/>
                  </a:schemeClr>
                </a:solidFill>
              </a:rPr>
              <a:t> </a:t>
            </a:r>
            <a:r>
              <a:rPr lang="en-US" sz="1600" dirty="0" smtClean="0">
                <a:solidFill>
                  <a:schemeClr val="bg1">
                    <a:lumMod val="50000"/>
                  </a:schemeClr>
                </a:solidFill>
              </a:rPr>
              <a:t>(1966)</a:t>
            </a:r>
            <a:r>
              <a:rPr lang="en-US" sz="1600" dirty="0">
                <a:solidFill>
                  <a:schemeClr val="bg1">
                    <a:lumMod val="50000"/>
                  </a:schemeClr>
                </a:solidFill>
              </a:rPr>
              <a:t>, 137</a:t>
            </a:r>
            <a:endParaRPr lang="en-US" sz="8700" dirty="0">
              <a:solidFill>
                <a:schemeClr val="bg1">
                  <a:lumMod val="50000"/>
                </a:schemeClr>
              </a:solidFill>
            </a:endParaRPr>
          </a:p>
        </p:txBody>
      </p:sp>
      <p:sp>
        <p:nvSpPr>
          <p:cNvPr id="3" name="TextBox 2"/>
          <p:cNvSpPr txBox="1"/>
          <p:nvPr/>
        </p:nvSpPr>
        <p:spPr>
          <a:xfrm>
            <a:off x="1143000" y="6488668"/>
            <a:ext cx="716863" cy="369332"/>
          </a:xfrm>
          <a:prstGeom prst="rect">
            <a:avLst/>
          </a:prstGeom>
          <a:noFill/>
        </p:spPr>
        <p:txBody>
          <a:bodyPr wrap="none" rtlCol="0">
            <a:spAutoFit/>
          </a:bodyPr>
          <a:lstStyle/>
          <a:p>
            <a:r>
              <a:rPr lang="en-US" dirty="0" smtClean="0">
                <a:solidFill>
                  <a:schemeClr val="bg1">
                    <a:lumMod val="75000"/>
                  </a:schemeClr>
                </a:solidFill>
              </a:rPr>
              <a:t>2 </a:t>
            </a:r>
            <a:r>
              <a:rPr lang="en-US" dirty="0">
                <a:solidFill>
                  <a:schemeClr val="bg1">
                    <a:lumMod val="75000"/>
                  </a:schemeClr>
                </a:solidFill>
              </a:rPr>
              <a:t>of 3</a:t>
            </a:r>
          </a:p>
        </p:txBody>
      </p:sp>
      <p:pic>
        <p:nvPicPr>
          <p:cNvPr id="5122" name="Picture 2" descr="C:\BTB CES\Brethren Images\deceased apostles\melvin j ballar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5" y="990600"/>
            <a:ext cx="2250175" cy="2844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47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035175"/>
            <a:ext cx="5867400" cy="1470025"/>
          </a:xfrm>
        </p:spPr>
        <p:txBody>
          <a:bodyPr>
            <a:noAutofit/>
          </a:bodyPr>
          <a:lstStyle/>
          <a:p>
            <a:pPr algn="l"/>
            <a:r>
              <a:rPr lang="en-US" sz="3500" dirty="0" smtClean="0"/>
              <a:t>Without </a:t>
            </a:r>
            <a:r>
              <a:rPr lang="en-US" sz="3500" dirty="0"/>
              <a:t>Him, without His </a:t>
            </a:r>
            <a:r>
              <a:rPr lang="en-US" sz="3500" dirty="0" smtClean="0"/>
              <a:t>sacrifice, . . . </a:t>
            </a:r>
            <a:r>
              <a:rPr lang="en-US" sz="3500" dirty="0"/>
              <a:t>we would never have come glorified into His </a:t>
            </a:r>
            <a:r>
              <a:rPr lang="en-US" sz="3500" dirty="0" smtClean="0"/>
              <a:t>presence. . . . </a:t>
            </a:r>
            <a:r>
              <a:rPr lang="en-US" sz="3500" dirty="0"/>
              <a:t>This is what it cost, in part, for our Father in heaven to give the gift of His Son unto </a:t>
            </a:r>
            <a:r>
              <a:rPr lang="en-US" sz="3500" dirty="0" smtClean="0"/>
              <a:t>men.”</a:t>
            </a:r>
            <a:endParaRPr lang="en-US" sz="3500" dirty="0"/>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228600" y="3962400"/>
            <a:ext cx="2667000" cy="1524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Melvin J. Ballard</a:t>
            </a:r>
          </a:p>
          <a:p>
            <a:r>
              <a:rPr lang="en-US" sz="1600" dirty="0">
                <a:solidFill>
                  <a:srgbClr val="7F7F7F"/>
                </a:solidFill>
              </a:rPr>
              <a:t>i</a:t>
            </a:r>
            <a:r>
              <a:rPr lang="en-US" sz="1600" dirty="0" smtClean="0">
                <a:solidFill>
                  <a:srgbClr val="7F7F7F"/>
                </a:solidFill>
              </a:rPr>
              <a:t>n </a:t>
            </a:r>
            <a:r>
              <a:rPr lang="en-US" sz="1600" i="1" dirty="0" smtClean="0">
                <a:solidFill>
                  <a:srgbClr val="7F7F7F"/>
                </a:solidFill>
              </a:rPr>
              <a:t>Crusader </a:t>
            </a:r>
            <a:r>
              <a:rPr lang="en-US" sz="1600" i="1" dirty="0">
                <a:solidFill>
                  <a:srgbClr val="7F7F7F"/>
                </a:solidFill>
              </a:rPr>
              <a:t>for Righteousness</a:t>
            </a:r>
            <a:r>
              <a:rPr lang="en-US" sz="1600" dirty="0">
                <a:solidFill>
                  <a:srgbClr val="7F7F7F"/>
                </a:solidFill>
              </a:rPr>
              <a:t> </a:t>
            </a:r>
            <a:r>
              <a:rPr lang="en-US" sz="1600" dirty="0" smtClean="0">
                <a:solidFill>
                  <a:srgbClr val="7F7F7F"/>
                </a:solidFill>
              </a:rPr>
              <a:t>(1966),</a:t>
            </a:r>
            <a:r>
              <a:rPr lang="en-US" sz="1600" dirty="0">
                <a:solidFill>
                  <a:srgbClr val="7F7F7F"/>
                </a:solidFill>
              </a:rPr>
              <a:t> 137</a:t>
            </a:r>
            <a:endParaRPr lang="en-US" sz="8700" dirty="0">
              <a:solidFill>
                <a:srgbClr val="7F7F7F"/>
              </a:solidFill>
            </a:endParaRPr>
          </a:p>
        </p:txBody>
      </p:sp>
      <p:sp>
        <p:nvSpPr>
          <p:cNvPr id="3" name="TextBox 2"/>
          <p:cNvSpPr txBox="1"/>
          <p:nvPr/>
        </p:nvSpPr>
        <p:spPr>
          <a:xfrm>
            <a:off x="1143000" y="6488668"/>
            <a:ext cx="716863" cy="369332"/>
          </a:xfrm>
          <a:prstGeom prst="rect">
            <a:avLst/>
          </a:prstGeom>
          <a:noFill/>
        </p:spPr>
        <p:txBody>
          <a:bodyPr wrap="none" rtlCol="0">
            <a:spAutoFit/>
          </a:bodyPr>
          <a:lstStyle/>
          <a:p>
            <a:r>
              <a:rPr lang="en-US" dirty="0" smtClean="0">
                <a:solidFill>
                  <a:schemeClr val="bg1">
                    <a:lumMod val="75000"/>
                  </a:schemeClr>
                </a:solidFill>
              </a:rPr>
              <a:t>3 </a:t>
            </a:r>
            <a:r>
              <a:rPr lang="en-US" dirty="0">
                <a:solidFill>
                  <a:schemeClr val="bg1">
                    <a:lumMod val="75000"/>
                  </a:schemeClr>
                </a:solidFill>
              </a:rPr>
              <a:t>of 3</a:t>
            </a:r>
          </a:p>
        </p:txBody>
      </p:sp>
      <p:pic>
        <p:nvPicPr>
          <p:cNvPr id="5122" name="Picture 2" descr="C:\BTB CES\Brethren Images\deceased apostles\melvin j ballar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5" y="990600"/>
            <a:ext cx="2250175" cy="2844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833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90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370</Words>
  <Application>Microsoft Macintosh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Elder D. Todd Christofferson of the Quorum of the Twelve Apostles taught that although “we generally interpret the word fear as ‘respect’ or ‘reverence’ or ‘love,’” we should also “so love and reverence Him that we fear doing anything wrong in His sight.”</vt:lpstr>
      <vt:lpstr>“The submission of one’s will is really the only uniquely personal thing we have to place on God’s altar. The many other things we ‘give,’ brothers and sisters, are actually the things He has already given or loaned to us. </vt:lpstr>
      <vt:lpstr>However, when you and I finally submit ourselves, by letting our individual wills be swallowed up in God’s will, then we are really giving something to Him!”</vt:lpstr>
      <vt:lpstr>“In that hour I think I can see our dear Father behind the veil looking upon these dying struggles. . . . His great heart almost breaking for the love that He had for His Son. Oh, in that moment when He might have saved His Son, I thank Him and praise Him that He did not fail us. . . .</vt:lpstr>
      <vt:lpstr>I rejoice that He did not interfere, and that His love for us made it possible for Him to endure to look upon the sufferings of His [Only Begotten] and give Him finally to us, our Saviour and our Redeemer.</vt:lpstr>
      <vt:lpstr>Without Him, without His sacrifice, . . . we would never have come glorified into His presence. . . . This is what it cost, in part, for our Father in heaven to give the gift of His Son unto men.”</vt:lpstr>
      <vt:lpstr>PowerPoint Presentation</vt:lpstr>
    </vt:vector>
  </TitlesOfParts>
  <Company>LDS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BurnhamBT</dc:creator>
  <cp:lastModifiedBy>Mark Hales</cp:lastModifiedBy>
  <cp:revision>167</cp:revision>
  <dcterms:created xsi:type="dcterms:W3CDTF">2015-03-23T21:49:50Z</dcterms:created>
  <dcterms:modified xsi:type="dcterms:W3CDTF">2015-11-16T15:58:04Z</dcterms:modified>
</cp:coreProperties>
</file>