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61" r:id="rId4"/>
    <p:sldId id="267"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lsi Mae Walbeck"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75" d="100"/>
          <a:sy n="175" d="100"/>
        </p:scale>
        <p:origin x="-488"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printerSettings" Target="printerSettings/printerSettings1.bin"/><Relationship Id="rId7" Type="http://schemas.openxmlformats.org/officeDocument/2006/relationships/commentAuthors" Target="commentAuthors.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7CD418-9E4B-4306-8C33-5AEB4C2A3D93}" type="datetimeFigureOut">
              <a:rPr lang="en-US" smtClean="0"/>
              <a:t>11/16/15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1338298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7CD418-9E4B-4306-8C33-5AEB4C2A3D93}" type="datetimeFigureOut">
              <a:rPr lang="en-US" smtClean="0"/>
              <a:t>11/16/15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1053226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7CD418-9E4B-4306-8C33-5AEB4C2A3D93}" type="datetimeFigureOut">
              <a:rPr lang="en-US" smtClean="0"/>
              <a:t>11/16/15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509496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6" name="TextBox 5"/>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smtClean="0">
              <a:solidFill>
                <a:srgbClr val="FFFFFF"/>
              </a:solidFill>
              <a:latin typeface="Open Sans"/>
              <a:cs typeface="Open Sans"/>
            </a:endParaRPr>
          </a:p>
          <a:p>
            <a:pPr algn="ctr">
              <a:lnSpc>
                <a:spcPct val="120000"/>
              </a:lnSpc>
            </a:pPr>
            <a:r>
              <a:rPr lang="en-US" sz="700" dirty="0" smtClean="0">
                <a:solidFill>
                  <a:srgbClr val="FFFFFF"/>
                </a:solidFill>
                <a:latin typeface="Open Sans"/>
                <a:cs typeface="Open Sans"/>
              </a:rPr>
              <a:t>© 2015 by Intellectual Reserve, Inc.</a:t>
            </a:r>
            <a:r>
              <a:rPr lang="en-US" sz="700" baseline="0" dirty="0" smtClean="0">
                <a:solidFill>
                  <a:srgbClr val="FFFFFF"/>
                </a:solidFill>
                <a:latin typeface="Open Sans"/>
                <a:cs typeface="Open Sans"/>
              </a:rPr>
              <a:t> </a:t>
            </a:r>
            <a:r>
              <a:rPr lang="en-US" sz="700" dirty="0" smtClean="0">
                <a:solidFill>
                  <a:srgbClr val="FFFFFF"/>
                </a:solidFill>
                <a:latin typeface="Open Sans"/>
                <a:cs typeface="Open Sans"/>
              </a:rPr>
              <a:t>All rights reserved.</a:t>
            </a:r>
            <a:r>
              <a:rPr lang="en-US" sz="700" baseline="0" dirty="0" smtClean="0">
                <a:solidFill>
                  <a:srgbClr val="FFFFFF"/>
                </a:solidFill>
                <a:latin typeface="Open Sans"/>
                <a:cs typeface="Open Sans"/>
              </a:rPr>
              <a:t> </a:t>
            </a:r>
            <a:r>
              <a:rPr lang="en-US" sz="700" dirty="0" smtClean="0">
                <a:solidFill>
                  <a:srgbClr val="FFFFFF"/>
                </a:solidFill>
                <a:latin typeface="Open Sans"/>
                <a:cs typeface="Open Sans"/>
              </a:rPr>
              <a:t>English approval: 9/15. PD60000453</a:t>
            </a:r>
          </a:p>
          <a:p>
            <a:pPr algn="ctr">
              <a:lnSpc>
                <a:spcPct val="120000"/>
              </a:lnSpc>
            </a:pPr>
            <a:r>
              <a:rPr lang="en-US" sz="700" dirty="0" smtClean="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2" name="Picture 1"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286277377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7CD418-9E4B-4306-8C33-5AEB4C2A3D93}" type="datetimeFigureOut">
              <a:rPr lang="en-US" smtClean="0"/>
              <a:t>11/16/15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2841882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7CD418-9E4B-4306-8C33-5AEB4C2A3D93}" type="datetimeFigureOut">
              <a:rPr lang="en-US" smtClean="0"/>
              <a:t>11/16/15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417113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7CD418-9E4B-4306-8C33-5AEB4C2A3D93}" type="datetimeFigureOut">
              <a:rPr lang="en-US" smtClean="0"/>
              <a:t>11/16/15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661391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7CD418-9E4B-4306-8C33-5AEB4C2A3D93}" type="datetimeFigureOut">
              <a:rPr lang="en-US" smtClean="0"/>
              <a:t>11/16/15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322058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7CD418-9E4B-4306-8C33-5AEB4C2A3D93}" type="datetimeFigureOut">
              <a:rPr lang="en-US" smtClean="0"/>
              <a:t>11/16/15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2518702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7CD418-9E4B-4306-8C33-5AEB4C2A3D93}" type="datetimeFigureOut">
              <a:rPr lang="en-US" smtClean="0"/>
              <a:t>11/16/15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3098364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7CD418-9E4B-4306-8C33-5AEB4C2A3D93}" type="datetimeFigureOut">
              <a:rPr lang="en-US" smtClean="0"/>
              <a:t>11/16/15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3762794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7CD418-9E4B-4306-8C33-5AEB4C2A3D93}" type="datetimeFigureOut">
              <a:rPr lang="en-US" smtClean="0"/>
              <a:t>11/16/15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19699307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CD418-9E4B-4306-8C33-5AEB4C2A3D93}" type="datetimeFigureOut">
              <a:rPr lang="en-US" smtClean="0"/>
              <a:t>11/16/15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9E211-9EF7-41AD-8E50-6EECB346A1E8}" type="slidenum">
              <a:rPr lang="en-US" smtClean="0"/>
              <a:t>‹#›</a:t>
            </a:fld>
            <a:endParaRPr lang="en-US"/>
          </a:p>
        </p:txBody>
      </p:sp>
    </p:spTree>
    <p:extLst>
      <p:ext uri="{BB962C8B-B14F-4D97-AF65-F5344CB8AC3E}">
        <p14:creationId xmlns:p14="http://schemas.microsoft.com/office/powerpoint/2010/main" val="2640356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393" t="23524" r="22107" b="10762"/>
          <a:stretch/>
        </p:blipFill>
        <p:spPr bwMode="auto">
          <a:xfrm>
            <a:off x="468022" y="43543"/>
            <a:ext cx="8294978" cy="4985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8426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2667000"/>
            <a:ext cx="5867400" cy="1470025"/>
          </a:xfrm>
        </p:spPr>
        <p:txBody>
          <a:bodyPr>
            <a:noAutofit/>
          </a:bodyPr>
          <a:lstStyle/>
          <a:p>
            <a:pPr algn="l"/>
            <a:r>
              <a:rPr lang="en-US" sz="3600" dirty="0"/>
              <a:t>“Please know that your Father in Heaven loves you and so does His Only Begotten Son. When They speak to you—and They will—it will not </a:t>
            </a:r>
            <a:r>
              <a:rPr lang="en-US" sz="3600" dirty="0" smtClean="0"/>
              <a:t/>
            </a:r>
            <a:br>
              <a:rPr lang="en-US" sz="3600" dirty="0" smtClean="0"/>
            </a:br>
            <a:r>
              <a:rPr lang="en-US" sz="3600" dirty="0" smtClean="0"/>
              <a:t>be in </a:t>
            </a:r>
            <a:r>
              <a:rPr lang="en-US" sz="3600" dirty="0"/>
              <a:t>the wind, nor in the earthquake, nor in the fire, but it will be with a voice still and small, a voice tender and </a:t>
            </a:r>
            <a:r>
              <a:rPr lang="en-US" sz="3600" dirty="0" smtClean="0"/>
              <a:t>kind.”</a:t>
            </a:r>
            <a:endParaRPr lang="en-US" sz="3600" dirty="0"/>
          </a:p>
        </p:txBody>
      </p:sp>
      <p:sp>
        <p:nvSpPr>
          <p:cNvPr id="3" name="Subtitle 2"/>
          <p:cNvSpPr>
            <a:spLocks noGrp="1"/>
          </p:cNvSpPr>
          <p:nvPr>
            <p:ph type="subTitle" idx="1"/>
          </p:nvPr>
        </p:nvSpPr>
        <p:spPr>
          <a:xfrm>
            <a:off x="228600" y="3962400"/>
            <a:ext cx="2667000" cy="1143000"/>
          </a:xfrm>
        </p:spPr>
        <p:txBody>
          <a:bodyPr>
            <a:normAutofit fontScale="55000" lnSpcReduction="20000"/>
          </a:bodyPr>
          <a:lstStyle/>
          <a:p>
            <a:r>
              <a:rPr lang="en-US" sz="4200" b="1" dirty="0" smtClean="0">
                <a:solidFill>
                  <a:schemeClr val="tx1"/>
                </a:solidFill>
              </a:rPr>
              <a:t>Jeffrey R. Holland</a:t>
            </a:r>
          </a:p>
          <a:p>
            <a:r>
              <a:rPr lang="en-US" dirty="0" smtClean="0">
                <a:solidFill>
                  <a:schemeClr val="bg1">
                    <a:lumMod val="50000"/>
                  </a:schemeClr>
                </a:solidFill>
              </a:rPr>
              <a:t>“</a:t>
            </a:r>
            <a:r>
              <a:rPr lang="en-US" dirty="0">
                <a:solidFill>
                  <a:schemeClr val="bg1">
                    <a:lumMod val="50000"/>
                  </a:schemeClr>
                </a:solidFill>
              </a:rPr>
              <a:t>The Tongue of Angels,” </a:t>
            </a:r>
            <a:r>
              <a:rPr lang="en-US" i="1" dirty="0">
                <a:solidFill>
                  <a:schemeClr val="bg1">
                    <a:lumMod val="50000"/>
                  </a:schemeClr>
                </a:solidFill>
              </a:rPr>
              <a:t>Ensign</a:t>
            </a:r>
            <a:r>
              <a:rPr lang="en-US" dirty="0">
                <a:solidFill>
                  <a:schemeClr val="bg1">
                    <a:lumMod val="50000"/>
                  </a:schemeClr>
                </a:solidFill>
              </a:rPr>
              <a:t> or </a:t>
            </a:r>
            <a:r>
              <a:rPr lang="en-US" i="1" dirty="0" err="1">
                <a:solidFill>
                  <a:schemeClr val="bg1">
                    <a:lumMod val="50000"/>
                  </a:schemeClr>
                </a:solidFill>
              </a:rPr>
              <a:t>Liahona</a:t>
            </a:r>
            <a:r>
              <a:rPr lang="en-US" i="1" dirty="0">
                <a:solidFill>
                  <a:schemeClr val="bg1">
                    <a:lumMod val="50000"/>
                  </a:schemeClr>
                </a:solidFill>
              </a:rPr>
              <a:t>,</a:t>
            </a:r>
            <a:r>
              <a:rPr lang="en-US" dirty="0">
                <a:solidFill>
                  <a:schemeClr val="bg1">
                    <a:lumMod val="50000"/>
                  </a:schemeClr>
                </a:solidFill>
              </a:rPr>
              <a:t> May 2007, </a:t>
            </a:r>
            <a:r>
              <a:rPr lang="en-US" dirty="0" smtClean="0">
                <a:solidFill>
                  <a:schemeClr val="bg1">
                    <a:lumMod val="50000"/>
                  </a:schemeClr>
                </a:solidFill>
              </a:rPr>
              <a:t>18</a:t>
            </a:r>
            <a:endParaRPr lang="en-US" dirty="0">
              <a:solidFill>
                <a:schemeClr val="bg1">
                  <a:lumMod val="50000"/>
                </a:schemeClr>
              </a:solidFill>
            </a:endParaRPr>
          </a:p>
        </p:txBody>
      </p:sp>
      <p:sp>
        <p:nvSpPr>
          <p:cNvPr id="4" name="Rectangle 3"/>
          <p:cNvSpPr/>
          <p:nvPr/>
        </p:nvSpPr>
        <p:spPr>
          <a:xfrm>
            <a:off x="457200" y="990600"/>
            <a:ext cx="2209800" cy="27432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ollandJR-0503crp.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838200"/>
            <a:ext cx="2209800" cy="2945484"/>
          </a:xfrm>
          <a:prstGeom prst="rect">
            <a:avLst/>
          </a:prstGeom>
        </p:spPr>
      </p:pic>
    </p:spTree>
    <p:extLst>
      <p:ext uri="{BB962C8B-B14F-4D97-AF65-F5344CB8AC3E}">
        <p14:creationId xmlns:p14="http://schemas.microsoft.com/office/powerpoint/2010/main" val="23883127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2644775"/>
            <a:ext cx="5943600" cy="1470025"/>
          </a:xfrm>
        </p:spPr>
        <p:txBody>
          <a:bodyPr>
            <a:noAutofit/>
          </a:bodyPr>
          <a:lstStyle/>
          <a:p>
            <a:pPr algn="l"/>
            <a:r>
              <a:rPr lang="en-US" sz="3200" dirty="0"/>
              <a:t>“A learner exercising agency by acting in accordance with correct principles opens his or her heart to the Holy Ghost and invites His teaching, testifying power, and confirming witness. Learning by faith requires spiritual, mental, and physical exertion and not </a:t>
            </a:r>
            <a:r>
              <a:rPr lang="en-US" sz="3200" dirty="0" smtClean="0"/>
              <a:t/>
            </a:r>
            <a:br>
              <a:rPr lang="en-US" sz="3200" dirty="0" smtClean="0"/>
            </a:br>
            <a:r>
              <a:rPr lang="en-US" sz="3200" dirty="0" smtClean="0"/>
              <a:t>just </a:t>
            </a:r>
            <a:r>
              <a:rPr lang="en-US" sz="3200" dirty="0"/>
              <a:t>passive </a:t>
            </a:r>
            <a:r>
              <a:rPr lang="en-US" sz="3200" dirty="0">
                <a:solidFill>
                  <a:srgbClr val="000000"/>
                </a:solidFill>
              </a:rPr>
              <a:t>reception. </a:t>
            </a:r>
            <a:r>
              <a:rPr lang="en-US" sz="3200" dirty="0" smtClean="0">
                <a:solidFill>
                  <a:srgbClr val="000000"/>
                </a:solidFill>
              </a:rPr>
              <a:t>. . .</a:t>
            </a:r>
            <a:br>
              <a:rPr lang="en-US" sz="3200" dirty="0" smtClean="0">
                <a:solidFill>
                  <a:srgbClr val="000000"/>
                </a:solidFill>
              </a:rPr>
            </a:br>
            <a:r>
              <a:rPr lang="en-US" sz="3200" dirty="0" smtClean="0"/>
              <a:t>“. . . A </a:t>
            </a:r>
            <a:r>
              <a:rPr lang="en-US" sz="3200" dirty="0"/>
              <a:t>student must exercise </a:t>
            </a:r>
            <a:r>
              <a:rPr lang="en-US" sz="3200" dirty="0" smtClean="0"/>
              <a:t>faith </a:t>
            </a:r>
            <a:r>
              <a:rPr lang="en-US" sz="3200" dirty="0"/>
              <a:t>and act in order to obtain the knowledge for himself or </a:t>
            </a:r>
            <a:r>
              <a:rPr lang="en-US" sz="3200" dirty="0" smtClean="0"/>
              <a:t>herself.” </a:t>
            </a:r>
            <a:endParaRPr lang="en-US" sz="3200" dirty="0"/>
          </a:p>
        </p:txBody>
      </p:sp>
      <p:sp>
        <p:nvSpPr>
          <p:cNvPr id="3" name="Subtitle 2"/>
          <p:cNvSpPr>
            <a:spLocks noGrp="1"/>
          </p:cNvSpPr>
          <p:nvPr>
            <p:ph type="subTitle" idx="1"/>
          </p:nvPr>
        </p:nvSpPr>
        <p:spPr>
          <a:xfrm>
            <a:off x="228600" y="3962400"/>
            <a:ext cx="2667000" cy="1143000"/>
          </a:xfrm>
        </p:spPr>
        <p:txBody>
          <a:bodyPr>
            <a:normAutofit fontScale="55000" lnSpcReduction="20000"/>
          </a:bodyPr>
          <a:lstStyle/>
          <a:p>
            <a:r>
              <a:rPr lang="en-US" sz="4200" b="1" dirty="0" smtClean="0">
                <a:solidFill>
                  <a:schemeClr val="tx1"/>
                </a:solidFill>
              </a:rPr>
              <a:t>David A. Bednar</a:t>
            </a:r>
          </a:p>
          <a:p>
            <a:r>
              <a:rPr lang="en-US" dirty="0">
                <a:solidFill>
                  <a:schemeClr val="bg1">
                    <a:lumMod val="50000"/>
                  </a:schemeClr>
                </a:solidFill>
              </a:rPr>
              <a:t>“</a:t>
            </a:r>
            <a:r>
              <a:rPr lang="en-US" dirty="0">
                <a:solidFill>
                  <a:srgbClr val="7F7F7F"/>
                </a:solidFill>
              </a:rPr>
              <a:t>Seek Learning by Faith,” </a:t>
            </a:r>
            <a:r>
              <a:rPr lang="en-US" i="1" dirty="0">
                <a:solidFill>
                  <a:srgbClr val="7F7F7F"/>
                </a:solidFill>
              </a:rPr>
              <a:t>Ensign,</a:t>
            </a:r>
            <a:r>
              <a:rPr lang="en-US" dirty="0">
                <a:solidFill>
                  <a:srgbClr val="7F7F7F"/>
                </a:solidFill>
              </a:rPr>
              <a:t> Sept.</a:t>
            </a:r>
            <a:r>
              <a:rPr lang="en-US" dirty="0">
                <a:solidFill>
                  <a:schemeClr val="bg1">
                    <a:lumMod val="50000"/>
                  </a:schemeClr>
                </a:solidFill>
              </a:rPr>
              <a:t> 2007, 64</a:t>
            </a:r>
          </a:p>
        </p:txBody>
      </p:sp>
      <p:sp>
        <p:nvSpPr>
          <p:cNvPr id="4" name="Rectangle 3"/>
          <p:cNvSpPr/>
          <p:nvPr/>
        </p:nvSpPr>
        <p:spPr>
          <a:xfrm>
            <a:off x="457200" y="990600"/>
            <a:ext cx="2209800" cy="27432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ednarDA-0503crp.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914399"/>
            <a:ext cx="2209800" cy="2946725"/>
          </a:xfrm>
          <a:prstGeom prst="rect">
            <a:avLst/>
          </a:prstGeom>
        </p:spPr>
      </p:pic>
    </p:spTree>
    <p:extLst>
      <p:ext uri="{BB962C8B-B14F-4D97-AF65-F5344CB8AC3E}">
        <p14:creationId xmlns:p14="http://schemas.microsoft.com/office/powerpoint/2010/main" val="5676703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0909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110</Words>
  <Application>Microsoft Macintosh PowerPoint</Application>
  <PresentationFormat>On-screen Show (4:3)</PresentationFormat>
  <Paragraphs>6</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“Please know that your Father in Heaven loves you and so does His Only Begotten Son. When They speak to you—and They will—it will not  be in the wind, nor in the earthquake, nor in the fire, but it will be with a voice still and small, a voice tender and kind.”</vt:lpstr>
      <vt:lpstr>“A learner exercising agency by acting in accordance with correct principles opens his or her heart to the Holy Ghost and invites His teaching, testifying power, and confirming witness. Learning by faith requires spiritual, mental, and physical exertion and not  just passive reception. . . . “. . . A student must exercise faith and act in order to obtain the knowledge for himself or herself.” </vt:lpstr>
      <vt:lpstr>PowerPoint Presentation</vt:lpstr>
    </vt:vector>
  </TitlesOfParts>
  <Company>LDS Church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BurnhamBT</dc:creator>
  <cp:lastModifiedBy>Mark Hales</cp:lastModifiedBy>
  <cp:revision>36</cp:revision>
  <dcterms:created xsi:type="dcterms:W3CDTF">2015-03-23T21:49:50Z</dcterms:created>
  <dcterms:modified xsi:type="dcterms:W3CDTF">2015-11-16T16:01:59Z</dcterms:modified>
</cp:coreProperties>
</file>