
<file path=[Content_Types].xml><?xml version="1.0" encoding="utf-8"?>
<Types xmlns="http://schemas.openxmlformats.org/package/2006/content-types">
  <Default Extension="xml" ContentType="application/xml"/>
  <Default Extension="jpeg" ContentType="image/jpeg"/>
  <Default Extension="tiff" ContentType="image/tiff"/>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9"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75" d="100"/>
          <a:sy n="175" d="100"/>
        </p:scale>
        <p:origin x="-488"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7CD418-9E4B-4306-8C33-5AEB4C2A3D93}"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1338298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CD418-9E4B-4306-8C33-5AEB4C2A3D93}"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1053226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CD418-9E4B-4306-8C33-5AEB4C2A3D93}"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509496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losin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7" cy="6857998"/>
          </a:xfrm>
          <a:prstGeom prst="rect">
            <a:avLst/>
          </a:prstGeom>
        </p:spPr>
      </p:pic>
      <p:sp>
        <p:nvSpPr>
          <p:cNvPr id="6" name="TextBox 5"/>
          <p:cNvSpPr txBox="1"/>
          <p:nvPr userDrawn="1"/>
        </p:nvSpPr>
        <p:spPr>
          <a:xfrm>
            <a:off x="1392930" y="5473519"/>
            <a:ext cx="6360201" cy="624273"/>
          </a:xfrm>
          <a:prstGeom prst="rect">
            <a:avLst/>
          </a:prstGeom>
          <a:noFill/>
        </p:spPr>
        <p:txBody>
          <a:bodyPr wrap="square" rtlCol="0">
            <a:spAutoFit/>
          </a:bodyPr>
          <a:lstStyle/>
          <a:p>
            <a:pPr algn="ctr">
              <a:lnSpc>
                <a:spcPct val="120000"/>
              </a:lnSpc>
            </a:pPr>
            <a:endParaRPr lang="en-US" sz="700" dirty="0" smtClean="0">
              <a:solidFill>
                <a:srgbClr val="FFFFFF"/>
              </a:solidFill>
              <a:latin typeface="Open Sans"/>
              <a:cs typeface="Open Sans"/>
            </a:endParaRPr>
          </a:p>
          <a:p>
            <a:pPr algn="ctr">
              <a:lnSpc>
                <a:spcPct val="120000"/>
              </a:lnSpc>
            </a:pPr>
            <a:r>
              <a:rPr lang="en-US" sz="700" dirty="0" smtClean="0">
                <a:solidFill>
                  <a:srgbClr val="FFFFFF"/>
                </a:solidFill>
                <a:latin typeface="Open Sans"/>
                <a:cs typeface="Open Sans"/>
              </a:rPr>
              <a:t>© 2015 by Intellectual Reserve, Inc.</a:t>
            </a:r>
            <a:r>
              <a:rPr lang="en-US" sz="700" baseline="0" dirty="0" smtClean="0">
                <a:solidFill>
                  <a:srgbClr val="FFFFFF"/>
                </a:solidFill>
                <a:latin typeface="Open Sans"/>
                <a:cs typeface="Open Sans"/>
              </a:rPr>
              <a:t> </a:t>
            </a:r>
            <a:r>
              <a:rPr lang="en-US" sz="700" dirty="0" smtClean="0">
                <a:solidFill>
                  <a:srgbClr val="FFFFFF"/>
                </a:solidFill>
                <a:latin typeface="Open Sans"/>
                <a:cs typeface="Open Sans"/>
              </a:rPr>
              <a:t>All rights reserved.</a:t>
            </a:r>
            <a:r>
              <a:rPr lang="en-US" sz="700" baseline="0" dirty="0" smtClean="0">
                <a:solidFill>
                  <a:srgbClr val="FFFFFF"/>
                </a:solidFill>
                <a:latin typeface="Open Sans"/>
                <a:cs typeface="Open Sans"/>
              </a:rPr>
              <a:t> </a:t>
            </a:r>
            <a:r>
              <a:rPr lang="en-US" sz="700" dirty="0" smtClean="0">
                <a:solidFill>
                  <a:srgbClr val="FFFFFF"/>
                </a:solidFill>
                <a:latin typeface="Open Sans"/>
                <a:cs typeface="Open Sans"/>
              </a:rPr>
              <a:t>English approval: 9/15. PD60000453</a:t>
            </a:r>
          </a:p>
          <a:p>
            <a:pPr algn="ctr">
              <a:lnSpc>
                <a:spcPct val="120000"/>
              </a:lnSpc>
            </a:pPr>
            <a:r>
              <a:rPr lang="en-US" sz="700" dirty="0" smtClean="0">
                <a:solidFill>
                  <a:srgbClr val="FFFFFF"/>
                </a:solidFill>
                <a:latin typeface="Open Sans"/>
                <a:cs typeface="Open Sans"/>
              </a:rPr>
              <a:t> </a:t>
            </a:r>
          </a:p>
          <a:p>
            <a:pPr algn="ctr">
              <a:lnSpc>
                <a:spcPct val="120000"/>
              </a:lnSpc>
            </a:pPr>
            <a:endParaRPr lang="en-US" sz="700" dirty="0">
              <a:solidFill>
                <a:srgbClr val="FFFFFF"/>
              </a:solidFill>
              <a:latin typeface="Open Sans"/>
              <a:cs typeface="Open Sans"/>
            </a:endParaRPr>
          </a:p>
        </p:txBody>
      </p:sp>
      <p:pic>
        <p:nvPicPr>
          <p:cNvPr id="2" name="Picture 1" descr="SI-lockup-white-header-stacked.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302000" y="2009742"/>
            <a:ext cx="2540000" cy="1536700"/>
          </a:xfrm>
          <a:prstGeom prst="rect">
            <a:avLst/>
          </a:prstGeom>
        </p:spPr>
      </p:pic>
    </p:spTree>
    <p:extLst>
      <p:ext uri="{BB962C8B-B14F-4D97-AF65-F5344CB8AC3E}">
        <p14:creationId xmlns:p14="http://schemas.microsoft.com/office/powerpoint/2010/main" val="2862773772"/>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CD418-9E4B-4306-8C33-5AEB4C2A3D93}"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2841882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7CD418-9E4B-4306-8C33-5AEB4C2A3D93}"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4171136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7CD418-9E4B-4306-8C33-5AEB4C2A3D93}" type="datetimeFigureOut">
              <a:rPr lang="en-US" smtClean="0"/>
              <a:t>11/16/15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661391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7CD418-9E4B-4306-8C33-5AEB4C2A3D93}" type="datetimeFigureOut">
              <a:rPr lang="en-US" smtClean="0"/>
              <a:t>11/16/15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322058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7CD418-9E4B-4306-8C33-5AEB4C2A3D93}" type="datetimeFigureOut">
              <a:rPr lang="en-US" smtClean="0"/>
              <a:t>11/16/15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2518702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7CD418-9E4B-4306-8C33-5AEB4C2A3D93}" type="datetimeFigureOut">
              <a:rPr lang="en-US" smtClean="0"/>
              <a:t>11/16/15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3098364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7CD418-9E4B-4306-8C33-5AEB4C2A3D93}" type="datetimeFigureOut">
              <a:rPr lang="en-US" smtClean="0"/>
              <a:t>11/16/15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3762794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7CD418-9E4B-4306-8C33-5AEB4C2A3D93}" type="datetimeFigureOut">
              <a:rPr lang="en-US" smtClean="0"/>
              <a:t>11/16/15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19699307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7CD418-9E4B-4306-8C33-5AEB4C2A3D93}" type="datetimeFigureOut">
              <a:rPr lang="en-US" smtClean="0"/>
              <a:t>11/16/15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69E211-9EF7-41AD-8E50-6EECB346A1E8}" type="slidenum">
              <a:rPr lang="en-US" smtClean="0"/>
              <a:t>‹#›</a:t>
            </a:fld>
            <a:endParaRPr lang="en-US"/>
          </a:p>
        </p:txBody>
      </p:sp>
    </p:spTree>
    <p:extLst>
      <p:ext uri="{BB962C8B-B14F-4D97-AF65-F5344CB8AC3E}">
        <p14:creationId xmlns:p14="http://schemas.microsoft.com/office/powerpoint/2010/main" val="2640356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tif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24200" y="2644775"/>
            <a:ext cx="5867400" cy="1470025"/>
          </a:xfrm>
        </p:spPr>
        <p:txBody>
          <a:bodyPr>
            <a:noAutofit/>
          </a:bodyPr>
          <a:lstStyle/>
          <a:p>
            <a:pPr algn="l"/>
            <a:r>
              <a:rPr lang="en-US" sz="3600" dirty="0"/>
              <a:t>“Jacob realized that the covenants he made with the Lord there were the rungs on the ladder that he himself would have to climb in order to obtain the promised blessings—blessings that would entitle him to enter heaven and associate with the </a:t>
            </a:r>
            <a:r>
              <a:rPr lang="en-US" sz="3600" dirty="0" smtClean="0"/>
              <a:t>Lord.”</a:t>
            </a:r>
            <a:endParaRPr lang="en-US" sz="3600" dirty="0"/>
          </a:p>
        </p:txBody>
      </p:sp>
      <p:sp>
        <p:nvSpPr>
          <p:cNvPr id="4" name="Rectangle 3"/>
          <p:cNvSpPr/>
          <p:nvPr/>
        </p:nvSpPr>
        <p:spPr>
          <a:xfrm>
            <a:off x="457200" y="990600"/>
            <a:ext cx="2209800" cy="2743200"/>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Subtitle 2"/>
          <p:cNvSpPr txBox="1">
            <a:spLocks/>
          </p:cNvSpPr>
          <p:nvPr/>
        </p:nvSpPr>
        <p:spPr>
          <a:xfrm>
            <a:off x="228600" y="3962400"/>
            <a:ext cx="2667000" cy="15240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2000" b="1" dirty="0" smtClean="0">
                <a:solidFill>
                  <a:schemeClr val="tx1"/>
                </a:solidFill>
              </a:rPr>
              <a:t>Marion G. Romney</a:t>
            </a:r>
          </a:p>
          <a:p>
            <a:r>
              <a:rPr lang="en-US" sz="1600" dirty="0">
                <a:solidFill>
                  <a:srgbClr val="7F7F7F"/>
                </a:solidFill>
              </a:rPr>
              <a:t>“Temples—The Gates to Heaven,” </a:t>
            </a:r>
            <a:r>
              <a:rPr lang="en-US" sz="1600" i="1" dirty="0">
                <a:solidFill>
                  <a:srgbClr val="7F7F7F"/>
                </a:solidFill>
              </a:rPr>
              <a:t>Ensign,</a:t>
            </a:r>
            <a:r>
              <a:rPr lang="en-US" sz="1600" dirty="0">
                <a:solidFill>
                  <a:srgbClr val="7F7F7F"/>
                </a:solidFill>
              </a:rPr>
              <a:t> Mar. 1971, 16</a:t>
            </a:r>
            <a:endParaRPr lang="en-US" sz="8700" dirty="0">
              <a:solidFill>
                <a:srgbClr val="7F7F7F"/>
              </a:solidFill>
            </a:endParaRPr>
          </a:p>
        </p:txBody>
      </p:sp>
      <p:sp>
        <p:nvSpPr>
          <p:cNvPr id="3" name="TextBox 2"/>
          <p:cNvSpPr txBox="1"/>
          <p:nvPr/>
        </p:nvSpPr>
        <p:spPr>
          <a:xfrm>
            <a:off x="1143000" y="6488668"/>
            <a:ext cx="716863" cy="369332"/>
          </a:xfrm>
          <a:prstGeom prst="rect">
            <a:avLst/>
          </a:prstGeom>
          <a:noFill/>
        </p:spPr>
        <p:txBody>
          <a:bodyPr wrap="none" rtlCol="0">
            <a:spAutoFit/>
          </a:bodyPr>
          <a:lstStyle/>
          <a:p>
            <a:r>
              <a:rPr lang="en-US" dirty="0" smtClean="0">
                <a:solidFill>
                  <a:schemeClr val="bg1"/>
                </a:solidFill>
              </a:rPr>
              <a:t>1 of 2</a:t>
            </a:r>
            <a:endParaRPr lang="en-US" dirty="0">
              <a:solidFill>
                <a:schemeClr val="bg1"/>
              </a:solidFill>
            </a:endParaRPr>
          </a:p>
        </p:txBody>
      </p:sp>
      <p:pic>
        <p:nvPicPr>
          <p:cNvPr id="5" name="Picture 4" descr="Romney.t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990600"/>
            <a:ext cx="2209800" cy="2946400"/>
          </a:xfrm>
          <a:prstGeom prst="rect">
            <a:avLst/>
          </a:prstGeom>
        </p:spPr>
      </p:pic>
    </p:spTree>
    <p:extLst>
      <p:ext uri="{BB962C8B-B14F-4D97-AF65-F5344CB8AC3E}">
        <p14:creationId xmlns:p14="http://schemas.microsoft.com/office/powerpoint/2010/main" val="145144575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0909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1854</TotalTime>
  <Words>70</Words>
  <Application>Microsoft Macintosh PowerPoint</Application>
  <PresentationFormat>On-screen Show (4:3)</PresentationFormat>
  <Paragraphs>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“Jacob realized that the covenants he made with the Lord there were the rungs on the ladder that he himself would have to climb in order to obtain the promised blessings—blessings that would entitle him to enter heaven and associate with the Lord.”</vt:lpstr>
      <vt:lpstr>PowerPoint Presentation</vt:lpstr>
    </vt:vector>
  </TitlesOfParts>
  <Company>LDS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BurnhamBT</dc:creator>
  <cp:lastModifiedBy>Mark Hales</cp:lastModifiedBy>
  <cp:revision>166</cp:revision>
  <dcterms:created xsi:type="dcterms:W3CDTF">2015-03-23T21:49:50Z</dcterms:created>
  <dcterms:modified xsi:type="dcterms:W3CDTF">2015-11-16T15:57:36Z</dcterms:modified>
</cp:coreProperties>
</file>