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2" r:id="rId3"/>
    <p:sldId id="293" r:id="rId4"/>
    <p:sldId id="294" r:id="rId5"/>
    <p:sldId id="295" r:id="rId6"/>
    <p:sldId id="29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si Mae Walbec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75" d="100"/>
          <a:sy n="175" d="100"/>
        </p:scale>
        <p:origin x="-4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338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0532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50949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6" name="TextBox 5"/>
          <p:cNvSpPr txBox="1"/>
          <p:nvPr userDrawn="1"/>
        </p:nvSpPr>
        <p:spPr>
          <a:xfrm>
            <a:off x="1392930" y="5473519"/>
            <a:ext cx="6360201" cy="624273"/>
          </a:xfrm>
          <a:prstGeom prst="rect">
            <a:avLst/>
          </a:prstGeom>
          <a:noFill/>
        </p:spPr>
        <p:txBody>
          <a:bodyPr wrap="square" rtlCol="0">
            <a:spAutoFit/>
          </a:bodyPr>
          <a:lstStyle/>
          <a:p>
            <a:pPr algn="ctr">
              <a:lnSpc>
                <a:spcPct val="120000"/>
              </a:lnSpc>
            </a:pPr>
            <a:endParaRPr lang="en-US" sz="700" dirty="0" smtClean="0">
              <a:solidFill>
                <a:srgbClr val="FFFFFF"/>
              </a:solidFill>
              <a:latin typeface="Open Sans"/>
              <a:cs typeface="Open Sans"/>
            </a:endParaRPr>
          </a:p>
          <a:p>
            <a:pPr algn="ctr">
              <a:lnSpc>
                <a:spcPct val="120000"/>
              </a:lnSpc>
            </a:pPr>
            <a:r>
              <a:rPr lang="en-US" sz="700" dirty="0" smtClean="0">
                <a:solidFill>
                  <a:srgbClr val="FFFFFF"/>
                </a:solidFill>
                <a:latin typeface="Open Sans"/>
                <a:cs typeface="Open Sans"/>
              </a:rPr>
              <a:t>© 2015 by Intellectual Reserve, Inc.</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All rights reserved.</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English approval: 9/15. PD60000453</a:t>
            </a:r>
          </a:p>
          <a:p>
            <a:pPr algn="ctr">
              <a:lnSpc>
                <a:spcPct val="120000"/>
              </a:lnSpc>
            </a:pPr>
            <a:r>
              <a:rPr lang="en-US" sz="700" dirty="0" smtClean="0">
                <a:solidFill>
                  <a:srgbClr val="FFFFFF"/>
                </a:solidFill>
                <a:latin typeface="Open Sans"/>
                <a:cs typeface="Open Sans"/>
              </a:rPr>
              <a:t> </a:t>
            </a:r>
          </a:p>
          <a:p>
            <a:pPr algn="ctr">
              <a:lnSpc>
                <a:spcPct val="120000"/>
              </a:lnSpc>
            </a:pPr>
            <a:endParaRPr lang="en-US" sz="700" dirty="0">
              <a:solidFill>
                <a:srgbClr val="FFFFFF"/>
              </a:solidFill>
              <a:latin typeface="Open Sans"/>
              <a:cs typeface="Open Sans"/>
            </a:endParaRPr>
          </a:p>
        </p:txBody>
      </p:sp>
      <p:pic>
        <p:nvPicPr>
          <p:cNvPr id="2" name="Picture 1" descr="SI-lockup-white-header-stack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2000" y="2009742"/>
            <a:ext cx="2540000" cy="1536700"/>
          </a:xfrm>
          <a:prstGeom prst="rect">
            <a:avLst/>
          </a:prstGeom>
        </p:spPr>
      </p:pic>
    </p:spTree>
    <p:extLst>
      <p:ext uri="{BB962C8B-B14F-4D97-AF65-F5344CB8AC3E}">
        <p14:creationId xmlns:p14="http://schemas.microsoft.com/office/powerpoint/2010/main" val="286277377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8418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417113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66139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CD418-9E4B-4306-8C33-5AEB4C2A3D93}"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220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CD418-9E4B-4306-8C33-5AEB4C2A3D93}"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5187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D418-9E4B-4306-8C33-5AEB4C2A3D93}"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09836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7627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969930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CD418-9E4B-4306-8C33-5AEB4C2A3D93}" type="datetimeFigureOut">
              <a:rPr lang="en-US" smtClean="0"/>
              <a:t>11/16/15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E211-9EF7-41AD-8E50-6EECB346A1E8}" type="slidenum">
              <a:rPr lang="en-US" smtClean="0"/>
              <a:t>‹#›</a:t>
            </a:fld>
            <a:endParaRPr lang="en-US"/>
          </a:p>
        </p:txBody>
      </p:sp>
    </p:spTree>
    <p:extLst>
      <p:ext uri="{BB962C8B-B14F-4D97-AF65-F5344CB8AC3E}">
        <p14:creationId xmlns:p14="http://schemas.microsoft.com/office/powerpoint/2010/main" val="264035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644775"/>
            <a:ext cx="5867400" cy="1470025"/>
          </a:xfrm>
        </p:spPr>
        <p:txBody>
          <a:bodyPr>
            <a:noAutofit/>
          </a:bodyPr>
          <a:lstStyle/>
          <a:p>
            <a:pPr algn="l"/>
            <a:r>
              <a:rPr lang="en-US" sz="3400" dirty="0">
                <a:solidFill>
                  <a:srgbClr val="000000"/>
                </a:solidFill>
              </a:rPr>
              <a:t>“Sometimes you </a:t>
            </a:r>
            <a:r>
              <a:rPr lang="en-US" sz="3400" i="1" dirty="0">
                <a:solidFill>
                  <a:srgbClr val="000000"/>
                </a:solidFill>
              </a:rPr>
              <a:t>cannot</a:t>
            </a:r>
            <a:r>
              <a:rPr lang="en-US" sz="3400" dirty="0">
                <a:solidFill>
                  <a:srgbClr val="000000"/>
                </a:solidFill>
              </a:rPr>
              <a:t> give back what you have taken because you don’t have it to give. If you have caused others to suffer unbearably—defiled someone’s virtue, for example—it is not within your power to give it </a:t>
            </a:r>
            <a:r>
              <a:rPr lang="en-US" sz="3400" dirty="0" smtClean="0">
                <a:solidFill>
                  <a:srgbClr val="000000"/>
                </a:solidFill>
              </a:rPr>
              <a:t>back. . . . </a:t>
            </a:r>
            <a:r>
              <a:rPr lang="en-US" sz="3400" dirty="0">
                <a:solidFill>
                  <a:srgbClr val="000000"/>
                </a:solidFill>
              </a:rPr>
              <a:t>Perhaps the damage was so severe that you cannot fix it no matter how desperately you want </a:t>
            </a:r>
            <a:r>
              <a:rPr lang="en-US" sz="3400" dirty="0" smtClean="0">
                <a:solidFill>
                  <a:srgbClr val="000000"/>
                </a:solidFill>
              </a:rPr>
              <a:t>to. . . .</a:t>
            </a:r>
            <a:endParaRPr lang="en-US" sz="3400" strike="sngStrike" dirty="0">
              <a:solidFill>
                <a:srgbClr val="000000"/>
              </a:solidFill>
            </a:endParaRPr>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Boyd K. Packer</a:t>
            </a:r>
          </a:p>
          <a:p>
            <a:r>
              <a:rPr lang="en-US" dirty="0"/>
              <a:t>“The Brilliant Morning of </a:t>
            </a:r>
            <a:r>
              <a:rPr lang="en-US" dirty="0">
                <a:solidFill>
                  <a:schemeClr val="bg1">
                    <a:lumMod val="50000"/>
                  </a:schemeClr>
                </a:solidFill>
              </a:rPr>
              <a:t>Forgiveness,” </a:t>
            </a:r>
            <a:r>
              <a:rPr lang="en-US" i="1" dirty="0">
                <a:solidFill>
                  <a:schemeClr val="bg1">
                    <a:lumMod val="50000"/>
                  </a:schemeClr>
                </a:solidFill>
              </a:rPr>
              <a:t>Ensign,</a:t>
            </a:r>
            <a:r>
              <a:rPr lang="en-US" dirty="0">
                <a:solidFill>
                  <a:schemeClr val="bg1">
                    <a:lumMod val="50000"/>
                  </a:schemeClr>
                </a:solidFill>
              </a:rPr>
              <a:t> Nov. 1995, 1</a:t>
            </a:r>
            <a:r>
              <a:rPr lang="en-US" dirty="0"/>
              <a:t>9–20</a:t>
            </a:r>
            <a:endParaRPr lang="en-US" dirty="0">
              <a:solidFill>
                <a:schemeClr val="tx1"/>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1 of 2</a:t>
            </a:r>
            <a:endParaRPr lang="en-US" dirty="0">
              <a:solidFill>
                <a:schemeClr val="bg1">
                  <a:lumMod val="65000"/>
                </a:schemeClr>
              </a:solidFill>
            </a:endParaRPr>
          </a:p>
        </p:txBody>
      </p:sp>
      <p:pic>
        <p:nvPicPr>
          <p:cNvPr id="6" name="Picture 5" descr="PackerB-0309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914400"/>
            <a:ext cx="2209800" cy="2942295"/>
          </a:xfrm>
          <a:prstGeom prst="rect">
            <a:avLst/>
          </a:prstGeom>
        </p:spPr>
      </p:pic>
    </p:spTree>
    <p:extLst>
      <p:ext uri="{BB962C8B-B14F-4D97-AF65-F5344CB8AC3E}">
        <p14:creationId xmlns:p14="http://schemas.microsoft.com/office/powerpoint/2010/main" val="35981055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644775"/>
            <a:ext cx="5867400" cy="1470025"/>
          </a:xfrm>
        </p:spPr>
        <p:txBody>
          <a:bodyPr>
            <a:noAutofit/>
          </a:bodyPr>
          <a:lstStyle/>
          <a:p>
            <a:pPr algn="l"/>
            <a:r>
              <a:rPr lang="en-US" sz="3400" dirty="0" smtClean="0"/>
              <a:t>Fixing </a:t>
            </a:r>
            <a:r>
              <a:rPr lang="en-US" sz="3400" dirty="0"/>
              <a:t>that which you broke and you cannot fix is the very purpose of the atonement of </a:t>
            </a:r>
            <a:r>
              <a:rPr lang="en-US" sz="3400" dirty="0" smtClean="0"/>
              <a:t>Christ. </a:t>
            </a:r>
            <a:br>
              <a:rPr lang="en-US" sz="3400" dirty="0" smtClean="0"/>
            </a:br>
            <a:r>
              <a:rPr lang="en-US" sz="3400" dirty="0" smtClean="0"/>
              <a:t>“When </a:t>
            </a:r>
            <a:r>
              <a:rPr lang="en-US" sz="3400" dirty="0"/>
              <a:t>your desire is firm and you are willing to pay the ‘uttermost farthing’ [Matthew 5:25–26], the law of restitution is suspended. Your obligation is transferred to the Lord. He will settle your </a:t>
            </a:r>
            <a:r>
              <a:rPr lang="en-US" sz="3400" dirty="0" smtClean="0"/>
              <a:t>accounts.”</a:t>
            </a:r>
            <a:endParaRPr lang="en-US" sz="3400" dirty="0"/>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Boyd K. Packer</a:t>
            </a:r>
          </a:p>
          <a:p>
            <a:r>
              <a:rPr lang="en-US" dirty="0"/>
              <a:t>“The Brilliant Morning of </a:t>
            </a:r>
            <a:r>
              <a:rPr lang="en-US" dirty="0">
                <a:solidFill>
                  <a:srgbClr val="7F7F7F"/>
                </a:solidFill>
              </a:rPr>
              <a:t>Forgiveness,” </a:t>
            </a:r>
            <a:r>
              <a:rPr lang="en-US" i="1" dirty="0">
                <a:solidFill>
                  <a:srgbClr val="7F7F7F"/>
                </a:solidFill>
              </a:rPr>
              <a:t>Ensign,</a:t>
            </a:r>
            <a:r>
              <a:rPr lang="en-US" dirty="0">
                <a:solidFill>
                  <a:srgbClr val="7F7F7F"/>
                </a:solidFill>
              </a:rPr>
              <a:t> Nov. 1995, 19</a:t>
            </a:r>
            <a:r>
              <a:rPr lang="en-US" dirty="0"/>
              <a:t>–20</a:t>
            </a:r>
            <a:endParaRPr lang="en-US" dirty="0">
              <a:solidFill>
                <a:schemeClr val="tx1"/>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2 of 2</a:t>
            </a:r>
            <a:endParaRPr lang="en-US" dirty="0">
              <a:solidFill>
                <a:schemeClr val="bg1">
                  <a:lumMod val="65000"/>
                </a:schemeClr>
              </a:solidFill>
            </a:endParaRPr>
          </a:p>
        </p:txBody>
      </p:sp>
      <p:pic>
        <p:nvPicPr>
          <p:cNvPr id="8" name="Picture 7" descr="PackerB-0309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914400"/>
            <a:ext cx="2209800" cy="2942295"/>
          </a:xfrm>
          <a:prstGeom prst="rect">
            <a:avLst/>
          </a:prstGeom>
        </p:spPr>
      </p:pic>
    </p:spTree>
    <p:extLst>
      <p:ext uri="{BB962C8B-B14F-4D97-AF65-F5344CB8AC3E}">
        <p14:creationId xmlns:p14="http://schemas.microsoft.com/office/powerpoint/2010/main" val="14910617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568575"/>
            <a:ext cx="5943600" cy="1470025"/>
          </a:xfrm>
        </p:spPr>
        <p:txBody>
          <a:bodyPr>
            <a:noAutofit/>
          </a:bodyPr>
          <a:lstStyle/>
          <a:p>
            <a:pPr algn="l"/>
            <a:r>
              <a:rPr lang="en-US" sz="3600" dirty="0"/>
              <a:t>“Most of us clearly understand that the Atonement is for sinners. I am not so sure, however, that we know and understand that the Atonement is also for saints—for good men and women who are obedient, worthy, and conscientious and who are striving to become better and serve more </a:t>
            </a:r>
            <a:r>
              <a:rPr lang="en-US" sz="3600" dirty="0" smtClean="0"/>
              <a:t>faithfully. </a:t>
            </a:r>
            <a:endParaRPr lang="en-US" sz="3600" dirty="0"/>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David A. Bednar</a:t>
            </a:r>
          </a:p>
          <a:p>
            <a:r>
              <a:rPr lang="en-US" dirty="0"/>
              <a:t>“The </a:t>
            </a:r>
            <a:r>
              <a:rPr lang="en-US" dirty="0">
                <a:solidFill>
                  <a:schemeClr val="bg1">
                    <a:lumMod val="50000"/>
                  </a:schemeClr>
                </a:solidFill>
              </a:rPr>
              <a:t>Atonement and the Journey of Mortality,” </a:t>
            </a:r>
            <a:r>
              <a:rPr lang="en-US" i="1" dirty="0">
                <a:solidFill>
                  <a:schemeClr val="bg1">
                    <a:lumMod val="50000"/>
                  </a:schemeClr>
                </a:solidFill>
              </a:rPr>
              <a:t>Ensign,</a:t>
            </a:r>
            <a:r>
              <a:rPr lang="en-US" dirty="0">
                <a:solidFill>
                  <a:schemeClr val="bg1">
                    <a:lumMod val="50000"/>
                  </a:schemeClr>
                </a:solidFill>
              </a:rPr>
              <a:t> Apr</a:t>
            </a:r>
            <a:r>
              <a:rPr lang="en-US" dirty="0"/>
              <a:t>. 2012, 42, 46</a:t>
            </a:r>
            <a:endParaRPr lang="en-US" dirty="0">
              <a:solidFill>
                <a:schemeClr val="tx1"/>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1 of 3</a:t>
            </a:r>
            <a:endParaRPr lang="en-US" dirty="0">
              <a:solidFill>
                <a:schemeClr val="bg1">
                  <a:lumMod val="65000"/>
                </a:schemeClr>
              </a:solidFill>
            </a:endParaRPr>
          </a:p>
        </p:txBody>
      </p:sp>
      <p:pic>
        <p:nvPicPr>
          <p:cNvPr id="5" name="Picture 4" descr="BednarDA-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914400"/>
            <a:ext cx="2209800" cy="2946724"/>
          </a:xfrm>
          <a:prstGeom prst="rect">
            <a:avLst/>
          </a:prstGeom>
        </p:spPr>
      </p:pic>
    </p:spTree>
    <p:extLst>
      <p:ext uri="{BB962C8B-B14F-4D97-AF65-F5344CB8AC3E}">
        <p14:creationId xmlns:p14="http://schemas.microsoft.com/office/powerpoint/2010/main" val="23682636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514600"/>
            <a:ext cx="5943600" cy="1470025"/>
          </a:xfrm>
        </p:spPr>
        <p:txBody>
          <a:bodyPr>
            <a:noAutofit/>
          </a:bodyPr>
          <a:lstStyle/>
          <a:p>
            <a:pPr algn="l"/>
            <a:r>
              <a:rPr lang="en-US" sz="3600" dirty="0" smtClean="0">
                <a:solidFill>
                  <a:srgbClr val="000000"/>
                </a:solidFill>
              </a:rPr>
              <a:t>We </a:t>
            </a:r>
            <a:r>
              <a:rPr lang="en-US" sz="3600" dirty="0">
                <a:solidFill>
                  <a:srgbClr val="000000"/>
                </a:solidFill>
              </a:rPr>
              <a:t>may mistakenly believe we must make the journey from good to better and become a saint all by </a:t>
            </a:r>
            <a:r>
              <a:rPr lang="en-US" sz="3600" dirty="0" smtClean="0">
                <a:solidFill>
                  <a:srgbClr val="000000"/>
                </a:solidFill>
              </a:rPr>
              <a:t>ourselves. . . . </a:t>
            </a:r>
            <a:br>
              <a:rPr lang="en-US" sz="3600" dirty="0" smtClean="0">
                <a:solidFill>
                  <a:srgbClr val="000000"/>
                </a:solidFill>
              </a:rPr>
            </a:br>
            <a:r>
              <a:rPr lang="en-US" sz="3600" dirty="0" smtClean="0">
                <a:solidFill>
                  <a:srgbClr val="000000"/>
                </a:solidFill>
              </a:rPr>
              <a:t>“The </a:t>
            </a:r>
            <a:r>
              <a:rPr lang="en-US" sz="3600" dirty="0">
                <a:solidFill>
                  <a:srgbClr val="000000"/>
                </a:solidFill>
              </a:rPr>
              <a:t>gospel of the Savior is not simply about avoiding bad in our lives; it also is essentially about doing and becoming good. </a:t>
            </a:r>
            <a:endParaRPr lang="en-US" sz="3600" strike="sngStrike" dirty="0">
              <a:solidFill>
                <a:srgbClr val="000000"/>
              </a:solidFill>
            </a:endParaRPr>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David A. Bednar</a:t>
            </a:r>
          </a:p>
          <a:p>
            <a:r>
              <a:rPr lang="en-US" dirty="0"/>
              <a:t>“The Atonement and the Journey of </a:t>
            </a:r>
            <a:r>
              <a:rPr lang="en-US" dirty="0">
                <a:solidFill>
                  <a:srgbClr val="7F7F7F"/>
                </a:solidFill>
              </a:rPr>
              <a:t>Mortality,” </a:t>
            </a:r>
            <a:r>
              <a:rPr lang="en-US" i="1" dirty="0">
                <a:solidFill>
                  <a:srgbClr val="7F7F7F"/>
                </a:solidFill>
              </a:rPr>
              <a:t>Ensign,</a:t>
            </a:r>
            <a:r>
              <a:rPr lang="en-US" dirty="0">
                <a:solidFill>
                  <a:srgbClr val="7F7F7F"/>
                </a:solidFill>
              </a:rPr>
              <a:t> Apr. 2</a:t>
            </a:r>
            <a:r>
              <a:rPr lang="en-US" dirty="0"/>
              <a:t>012, 42, 46</a:t>
            </a:r>
            <a:endParaRPr lang="en-US" dirty="0">
              <a:solidFill>
                <a:schemeClr val="tx1"/>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2 of 3</a:t>
            </a:r>
            <a:endParaRPr lang="en-US" dirty="0">
              <a:solidFill>
                <a:schemeClr val="bg1">
                  <a:lumMod val="65000"/>
                </a:schemeClr>
              </a:solidFill>
            </a:endParaRPr>
          </a:p>
        </p:txBody>
      </p:sp>
      <p:pic>
        <p:nvPicPr>
          <p:cNvPr id="8" name="Picture 7" descr="BednarDA-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913565"/>
            <a:ext cx="2209800" cy="2946724"/>
          </a:xfrm>
          <a:prstGeom prst="rect">
            <a:avLst/>
          </a:prstGeom>
        </p:spPr>
      </p:pic>
    </p:spTree>
    <p:extLst>
      <p:ext uri="{BB962C8B-B14F-4D97-AF65-F5344CB8AC3E}">
        <p14:creationId xmlns:p14="http://schemas.microsoft.com/office/powerpoint/2010/main" val="42509151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187575"/>
            <a:ext cx="5943600" cy="1470025"/>
          </a:xfrm>
        </p:spPr>
        <p:txBody>
          <a:bodyPr>
            <a:noAutofit/>
          </a:bodyPr>
          <a:lstStyle/>
          <a:p>
            <a:pPr algn="l"/>
            <a:r>
              <a:rPr lang="en-US" sz="3600" dirty="0">
                <a:solidFill>
                  <a:srgbClr val="000000"/>
                </a:solidFill>
              </a:rPr>
              <a:t>And the Atonement provides help for us to overcome and avoid bad and to do and become good. . . .</a:t>
            </a:r>
            <a:r>
              <a:rPr lang="en-US" sz="3600" dirty="0" smtClean="0"/>
              <a:t>“The </a:t>
            </a:r>
            <a:r>
              <a:rPr lang="en-US" sz="3600" dirty="0"/>
              <a:t>enabling power of the Atonement of Christ strengthens us to do things we could never do on our </a:t>
            </a:r>
            <a:r>
              <a:rPr lang="en-US" sz="3600" dirty="0" smtClean="0"/>
              <a:t>own.” </a:t>
            </a:r>
            <a:endParaRPr lang="en-US" sz="3600" dirty="0"/>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David A. Bednar</a:t>
            </a:r>
          </a:p>
          <a:p>
            <a:r>
              <a:rPr lang="en-US" dirty="0"/>
              <a:t>“The Atonement and the </a:t>
            </a:r>
            <a:r>
              <a:rPr lang="en-US" dirty="0">
                <a:solidFill>
                  <a:schemeClr val="bg1">
                    <a:lumMod val="50000"/>
                  </a:schemeClr>
                </a:solidFill>
              </a:rPr>
              <a:t>Journey of Mortality,” </a:t>
            </a:r>
            <a:r>
              <a:rPr lang="en-US" i="1" dirty="0">
                <a:solidFill>
                  <a:schemeClr val="bg1">
                    <a:lumMod val="50000"/>
                  </a:schemeClr>
                </a:solidFill>
              </a:rPr>
              <a:t>Ensign,</a:t>
            </a:r>
            <a:r>
              <a:rPr lang="en-US" dirty="0">
                <a:solidFill>
                  <a:schemeClr val="bg1">
                    <a:lumMod val="50000"/>
                  </a:schemeClr>
                </a:solidFill>
              </a:rPr>
              <a:t> Apr</a:t>
            </a:r>
            <a:r>
              <a:rPr lang="en-US" dirty="0"/>
              <a:t>. 2012, 42, 46</a:t>
            </a:r>
            <a:endParaRPr lang="en-US" dirty="0">
              <a:solidFill>
                <a:schemeClr val="tx1"/>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3 of 3</a:t>
            </a:r>
            <a:endParaRPr lang="en-US" dirty="0">
              <a:solidFill>
                <a:schemeClr val="bg1">
                  <a:lumMod val="65000"/>
                </a:schemeClr>
              </a:solidFill>
            </a:endParaRPr>
          </a:p>
        </p:txBody>
      </p:sp>
      <p:pic>
        <p:nvPicPr>
          <p:cNvPr id="7" name="Picture 6" descr="BednarDA-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914400"/>
            <a:ext cx="2209800" cy="2946724"/>
          </a:xfrm>
          <a:prstGeom prst="rect">
            <a:avLst/>
          </a:prstGeom>
        </p:spPr>
      </p:pic>
    </p:spTree>
    <p:extLst>
      <p:ext uri="{BB962C8B-B14F-4D97-AF65-F5344CB8AC3E}">
        <p14:creationId xmlns:p14="http://schemas.microsoft.com/office/powerpoint/2010/main" val="31796580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090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1987</TotalTime>
  <Words>343</Words>
  <Application>Microsoft Macintosh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“Sometimes you cannot give back what you have taken because you don’t have it to give. If you have caused others to suffer unbearably—defiled someone’s virtue, for example—it is not within your power to give it back. . . . Perhaps the damage was so severe that you cannot fix it no matter how desperately you want to. . . .</vt:lpstr>
      <vt:lpstr>Fixing that which you broke and you cannot fix is the very purpose of the atonement of Christ.  “When your desire is firm and you are willing to pay the ‘uttermost farthing’ [Matthew 5:25–26], the law of restitution is suspended. Your obligation is transferred to the Lord. He will settle your accounts.”</vt:lpstr>
      <vt:lpstr>“Most of us clearly understand that the Atonement is for sinners. I am not so sure, however, that we know and understand that the Atonement is also for saints—for good men and women who are obedient, worthy, and conscientious and who are striving to become better and serve more faithfully. </vt:lpstr>
      <vt:lpstr>We may mistakenly believe we must make the journey from good to better and become a saint all by ourselves. . . .  “The gospel of the Savior is not simply about avoiding bad in our lives; it also is essentially about doing and becoming good. </vt:lpstr>
      <vt:lpstr>And the Atonement provides help for us to overcome and avoid bad and to do and become good. . . .“The enabling power of the Atonement of Christ strengthens us to do things we could never do on our own.” </vt:lpstr>
      <vt:lpstr>PowerPoint Presentation</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BurnhamBT</dc:creator>
  <cp:lastModifiedBy>Mark Hales</cp:lastModifiedBy>
  <cp:revision>221</cp:revision>
  <dcterms:created xsi:type="dcterms:W3CDTF">2015-03-23T21:49:50Z</dcterms:created>
  <dcterms:modified xsi:type="dcterms:W3CDTF">2015-11-16T15:52:29Z</dcterms:modified>
</cp:coreProperties>
</file>