
<file path=[Content_Types].xml><?xml version="1.0" encoding="utf-8"?>
<Types xmlns="http://schemas.openxmlformats.org/package/2006/content-types">
  <Default Extension="xml" ContentType="application/xml"/>
  <Default Extension="jpeg" ContentType="image/jpeg"/>
  <Default Extension="tiff" ContentType="image/tiff"/>
  <Default Extension="emf" ContentType="image/x-emf"/>
  <Default Extension="rels" ContentType="application/vnd.openxmlformats-package.relationships+xml"/>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8" r:id="rId2"/>
    <p:sldId id="299" r:id="rId3"/>
    <p:sldId id="301" r:id="rId4"/>
    <p:sldId id="300" r:id="rId5"/>
    <p:sldId id="302"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elsi Mae Walbeck"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75" d="100"/>
          <a:sy n="175" d="100"/>
        </p:scale>
        <p:origin x="-488" y="-1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printerSettings" Target="printerSettings/printerSettings1.bin"/><Relationship Id="rId8" Type="http://schemas.openxmlformats.org/officeDocument/2006/relationships/commentAuthors" Target="commentAuthors.xml"/><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em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77CD418-9E4B-4306-8C33-5AEB4C2A3D93}" type="datetimeFigureOut">
              <a:rPr lang="en-US" smtClean="0"/>
              <a:t>11/16/15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69E211-9EF7-41AD-8E50-6EECB346A1E8}" type="slidenum">
              <a:rPr lang="en-US" smtClean="0"/>
              <a:t>‹#›</a:t>
            </a:fld>
            <a:endParaRPr lang="en-US"/>
          </a:p>
        </p:txBody>
      </p:sp>
    </p:spTree>
    <p:extLst>
      <p:ext uri="{BB962C8B-B14F-4D97-AF65-F5344CB8AC3E}">
        <p14:creationId xmlns:p14="http://schemas.microsoft.com/office/powerpoint/2010/main" val="13382985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7CD418-9E4B-4306-8C33-5AEB4C2A3D93}" type="datetimeFigureOut">
              <a:rPr lang="en-US" smtClean="0"/>
              <a:t>11/16/15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69E211-9EF7-41AD-8E50-6EECB346A1E8}" type="slidenum">
              <a:rPr lang="en-US" smtClean="0"/>
              <a:t>‹#›</a:t>
            </a:fld>
            <a:endParaRPr lang="en-US"/>
          </a:p>
        </p:txBody>
      </p:sp>
    </p:spTree>
    <p:extLst>
      <p:ext uri="{BB962C8B-B14F-4D97-AF65-F5344CB8AC3E}">
        <p14:creationId xmlns:p14="http://schemas.microsoft.com/office/powerpoint/2010/main" val="1053226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7CD418-9E4B-4306-8C33-5AEB4C2A3D93}" type="datetimeFigureOut">
              <a:rPr lang="en-US" smtClean="0"/>
              <a:t>11/16/15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69E211-9EF7-41AD-8E50-6EECB346A1E8}" type="slidenum">
              <a:rPr lang="en-US" smtClean="0"/>
              <a:t>‹#›</a:t>
            </a:fld>
            <a:endParaRPr lang="en-US"/>
          </a:p>
        </p:txBody>
      </p:sp>
    </p:spTree>
    <p:extLst>
      <p:ext uri="{BB962C8B-B14F-4D97-AF65-F5344CB8AC3E}">
        <p14:creationId xmlns:p14="http://schemas.microsoft.com/office/powerpoint/2010/main" val="5094962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losin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3997" cy="6857998"/>
          </a:xfrm>
          <a:prstGeom prst="rect">
            <a:avLst/>
          </a:prstGeom>
        </p:spPr>
      </p:pic>
      <p:sp>
        <p:nvSpPr>
          <p:cNvPr id="6" name="TextBox 5"/>
          <p:cNvSpPr txBox="1"/>
          <p:nvPr userDrawn="1"/>
        </p:nvSpPr>
        <p:spPr>
          <a:xfrm>
            <a:off x="1392930" y="5473519"/>
            <a:ext cx="6360201" cy="624273"/>
          </a:xfrm>
          <a:prstGeom prst="rect">
            <a:avLst/>
          </a:prstGeom>
          <a:noFill/>
        </p:spPr>
        <p:txBody>
          <a:bodyPr wrap="square" rtlCol="0">
            <a:spAutoFit/>
          </a:bodyPr>
          <a:lstStyle/>
          <a:p>
            <a:pPr algn="ctr">
              <a:lnSpc>
                <a:spcPct val="120000"/>
              </a:lnSpc>
            </a:pPr>
            <a:endParaRPr lang="en-US" sz="700" dirty="0" smtClean="0">
              <a:solidFill>
                <a:srgbClr val="FFFFFF"/>
              </a:solidFill>
              <a:latin typeface="Open Sans"/>
              <a:cs typeface="Open Sans"/>
            </a:endParaRPr>
          </a:p>
          <a:p>
            <a:pPr algn="ctr">
              <a:lnSpc>
                <a:spcPct val="120000"/>
              </a:lnSpc>
            </a:pPr>
            <a:r>
              <a:rPr lang="en-US" sz="700" dirty="0" smtClean="0">
                <a:solidFill>
                  <a:srgbClr val="FFFFFF"/>
                </a:solidFill>
                <a:latin typeface="Open Sans"/>
                <a:cs typeface="Open Sans"/>
              </a:rPr>
              <a:t>© 2015 by Intellectual Reserve, Inc.</a:t>
            </a:r>
            <a:r>
              <a:rPr lang="en-US" sz="700" baseline="0" dirty="0" smtClean="0">
                <a:solidFill>
                  <a:srgbClr val="FFFFFF"/>
                </a:solidFill>
                <a:latin typeface="Open Sans"/>
                <a:cs typeface="Open Sans"/>
              </a:rPr>
              <a:t> </a:t>
            </a:r>
            <a:r>
              <a:rPr lang="en-US" sz="700" dirty="0" smtClean="0">
                <a:solidFill>
                  <a:srgbClr val="FFFFFF"/>
                </a:solidFill>
                <a:latin typeface="Open Sans"/>
                <a:cs typeface="Open Sans"/>
              </a:rPr>
              <a:t>All rights reserved.</a:t>
            </a:r>
            <a:r>
              <a:rPr lang="en-US" sz="700" baseline="0" dirty="0" smtClean="0">
                <a:solidFill>
                  <a:srgbClr val="FFFFFF"/>
                </a:solidFill>
                <a:latin typeface="Open Sans"/>
                <a:cs typeface="Open Sans"/>
              </a:rPr>
              <a:t> </a:t>
            </a:r>
            <a:r>
              <a:rPr lang="en-US" sz="700" dirty="0" smtClean="0">
                <a:solidFill>
                  <a:srgbClr val="FFFFFF"/>
                </a:solidFill>
                <a:latin typeface="Open Sans"/>
                <a:cs typeface="Open Sans"/>
              </a:rPr>
              <a:t>English approval: 9/15. PD60000453</a:t>
            </a:r>
          </a:p>
          <a:p>
            <a:pPr algn="ctr">
              <a:lnSpc>
                <a:spcPct val="120000"/>
              </a:lnSpc>
            </a:pPr>
            <a:r>
              <a:rPr lang="en-US" sz="700" dirty="0" smtClean="0">
                <a:solidFill>
                  <a:srgbClr val="FFFFFF"/>
                </a:solidFill>
                <a:latin typeface="Open Sans"/>
                <a:cs typeface="Open Sans"/>
              </a:rPr>
              <a:t> </a:t>
            </a:r>
          </a:p>
          <a:p>
            <a:pPr algn="ctr">
              <a:lnSpc>
                <a:spcPct val="120000"/>
              </a:lnSpc>
            </a:pPr>
            <a:endParaRPr lang="en-US" sz="700" dirty="0">
              <a:solidFill>
                <a:srgbClr val="FFFFFF"/>
              </a:solidFill>
              <a:latin typeface="Open Sans"/>
              <a:cs typeface="Open Sans"/>
            </a:endParaRPr>
          </a:p>
        </p:txBody>
      </p:sp>
      <p:pic>
        <p:nvPicPr>
          <p:cNvPr id="2" name="Picture 1" descr="SI-lockup-white-header-stacked.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302000" y="2009742"/>
            <a:ext cx="2540000" cy="1536700"/>
          </a:xfrm>
          <a:prstGeom prst="rect">
            <a:avLst/>
          </a:prstGeom>
        </p:spPr>
      </p:pic>
    </p:spTree>
    <p:extLst>
      <p:ext uri="{BB962C8B-B14F-4D97-AF65-F5344CB8AC3E}">
        <p14:creationId xmlns:p14="http://schemas.microsoft.com/office/powerpoint/2010/main" val="2862773772"/>
      </p:ext>
    </p:extLst>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7CD418-9E4B-4306-8C33-5AEB4C2A3D93}" type="datetimeFigureOut">
              <a:rPr lang="en-US" smtClean="0"/>
              <a:t>11/16/15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69E211-9EF7-41AD-8E50-6EECB346A1E8}" type="slidenum">
              <a:rPr lang="en-US" smtClean="0"/>
              <a:t>‹#›</a:t>
            </a:fld>
            <a:endParaRPr lang="en-US"/>
          </a:p>
        </p:txBody>
      </p:sp>
    </p:spTree>
    <p:extLst>
      <p:ext uri="{BB962C8B-B14F-4D97-AF65-F5344CB8AC3E}">
        <p14:creationId xmlns:p14="http://schemas.microsoft.com/office/powerpoint/2010/main" val="28418823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7CD418-9E4B-4306-8C33-5AEB4C2A3D93}" type="datetimeFigureOut">
              <a:rPr lang="en-US" smtClean="0"/>
              <a:t>11/16/15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69E211-9EF7-41AD-8E50-6EECB346A1E8}" type="slidenum">
              <a:rPr lang="en-US" smtClean="0"/>
              <a:t>‹#›</a:t>
            </a:fld>
            <a:endParaRPr lang="en-US"/>
          </a:p>
        </p:txBody>
      </p:sp>
    </p:spTree>
    <p:extLst>
      <p:ext uri="{BB962C8B-B14F-4D97-AF65-F5344CB8AC3E}">
        <p14:creationId xmlns:p14="http://schemas.microsoft.com/office/powerpoint/2010/main" val="4171136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77CD418-9E4B-4306-8C33-5AEB4C2A3D93}" type="datetimeFigureOut">
              <a:rPr lang="en-US" smtClean="0"/>
              <a:t>11/16/15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69E211-9EF7-41AD-8E50-6EECB346A1E8}" type="slidenum">
              <a:rPr lang="en-US" smtClean="0"/>
              <a:t>‹#›</a:t>
            </a:fld>
            <a:endParaRPr lang="en-US"/>
          </a:p>
        </p:txBody>
      </p:sp>
    </p:spTree>
    <p:extLst>
      <p:ext uri="{BB962C8B-B14F-4D97-AF65-F5344CB8AC3E}">
        <p14:creationId xmlns:p14="http://schemas.microsoft.com/office/powerpoint/2010/main" val="661391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77CD418-9E4B-4306-8C33-5AEB4C2A3D93}" type="datetimeFigureOut">
              <a:rPr lang="en-US" smtClean="0"/>
              <a:t>11/16/15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69E211-9EF7-41AD-8E50-6EECB346A1E8}" type="slidenum">
              <a:rPr lang="en-US" smtClean="0"/>
              <a:t>‹#›</a:t>
            </a:fld>
            <a:endParaRPr lang="en-US"/>
          </a:p>
        </p:txBody>
      </p:sp>
    </p:spTree>
    <p:extLst>
      <p:ext uri="{BB962C8B-B14F-4D97-AF65-F5344CB8AC3E}">
        <p14:creationId xmlns:p14="http://schemas.microsoft.com/office/powerpoint/2010/main" val="3220588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77CD418-9E4B-4306-8C33-5AEB4C2A3D93}" type="datetimeFigureOut">
              <a:rPr lang="en-US" smtClean="0"/>
              <a:t>11/16/15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69E211-9EF7-41AD-8E50-6EECB346A1E8}" type="slidenum">
              <a:rPr lang="en-US" smtClean="0"/>
              <a:t>‹#›</a:t>
            </a:fld>
            <a:endParaRPr lang="en-US"/>
          </a:p>
        </p:txBody>
      </p:sp>
    </p:spTree>
    <p:extLst>
      <p:ext uri="{BB962C8B-B14F-4D97-AF65-F5344CB8AC3E}">
        <p14:creationId xmlns:p14="http://schemas.microsoft.com/office/powerpoint/2010/main" val="2518702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7CD418-9E4B-4306-8C33-5AEB4C2A3D93}" type="datetimeFigureOut">
              <a:rPr lang="en-US" smtClean="0"/>
              <a:t>11/16/15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69E211-9EF7-41AD-8E50-6EECB346A1E8}" type="slidenum">
              <a:rPr lang="en-US" smtClean="0"/>
              <a:t>‹#›</a:t>
            </a:fld>
            <a:endParaRPr lang="en-US"/>
          </a:p>
        </p:txBody>
      </p:sp>
    </p:spTree>
    <p:extLst>
      <p:ext uri="{BB962C8B-B14F-4D97-AF65-F5344CB8AC3E}">
        <p14:creationId xmlns:p14="http://schemas.microsoft.com/office/powerpoint/2010/main" val="30983644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7CD418-9E4B-4306-8C33-5AEB4C2A3D93}" type="datetimeFigureOut">
              <a:rPr lang="en-US" smtClean="0"/>
              <a:t>11/16/15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69E211-9EF7-41AD-8E50-6EECB346A1E8}" type="slidenum">
              <a:rPr lang="en-US" smtClean="0"/>
              <a:t>‹#›</a:t>
            </a:fld>
            <a:endParaRPr lang="en-US"/>
          </a:p>
        </p:txBody>
      </p:sp>
    </p:spTree>
    <p:extLst>
      <p:ext uri="{BB962C8B-B14F-4D97-AF65-F5344CB8AC3E}">
        <p14:creationId xmlns:p14="http://schemas.microsoft.com/office/powerpoint/2010/main" val="37627949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7CD418-9E4B-4306-8C33-5AEB4C2A3D93}" type="datetimeFigureOut">
              <a:rPr lang="en-US" smtClean="0"/>
              <a:t>11/16/15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69E211-9EF7-41AD-8E50-6EECB346A1E8}" type="slidenum">
              <a:rPr lang="en-US" smtClean="0"/>
              <a:t>‹#›</a:t>
            </a:fld>
            <a:endParaRPr lang="en-US"/>
          </a:p>
        </p:txBody>
      </p:sp>
    </p:spTree>
    <p:extLst>
      <p:ext uri="{BB962C8B-B14F-4D97-AF65-F5344CB8AC3E}">
        <p14:creationId xmlns:p14="http://schemas.microsoft.com/office/powerpoint/2010/main" val="196993077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7CD418-9E4B-4306-8C33-5AEB4C2A3D93}" type="datetimeFigureOut">
              <a:rPr lang="en-US" smtClean="0"/>
              <a:t>11/16/15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69E211-9EF7-41AD-8E50-6EECB346A1E8}" type="slidenum">
              <a:rPr lang="en-US" smtClean="0"/>
              <a:t>‹#›</a:t>
            </a:fld>
            <a:endParaRPr lang="en-US"/>
          </a:p>
        </p:txBody>
      </p:sp>
    </p:spTree>
    <p:extLst>
      <p:ext uri="{BB962C8B-B14F-4D97-AF65-F5344CB8AC3E}">
        <p14:creationId xmlns:p14="http://schemas.microsoft.com/office/powerpoint/2010/main" val="26403566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tif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tif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tif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tif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24200" y="2568575"/>
            <a:ext cx="5867400" cy="1470025"/>
          </a:xfrm>
        </p:spPr>
        <p:txBody>
          <a:bodyPr>
            <a:noAutofit/>
          </a:bodyPr>
          <a:lstStyle/>
          <a:p>
            <a:pPr algn="l"/>
            <a:r>
              <a:rPr lang="en-US" sz="3600" dirty="0"/>
              <a:t>“After the Savior’s ultimate sacrifice, </a:t>
            </a:r>
            <a:r>
              <a:rPr lang="en-US" sz="3600" dirty="0" smtClean="0"/>
              <a:t>. . . </a:t>
            </a:r>
            <a:r>
              <a:rPr lang="en-US" sz="3600" dirty="0"/>
              <a:t>the ordinance of the sacrament replaced the ordinance of </a:t>
            </a:r>
            <a:r>
              <a:rPr lang="en-US" sz="3600" dirty="0" smtClean="0"/>
              <a:t>sacrifice. . . . </a:t>
            </a:r>
            <a:r>
              <a:rPr lang="en-US" sz="3600" dirty="0"/>
              <a:t>This change moved the focus of the sacrifice from a person’s animal to the person himself. In a sense, the sacrifice changed from the </a:t>
            </a:r>
            <a:r>
              <a:rPr lang="en-US" sz="3600" i="1" dirty="0"/>
              <a:t>offering</a:t>
            </a:r>
            <a:r>
              <a:rPr lang="en-US" sz="3600" dirty="0"/>
              <a:t> to the </a:t>
            </a:r>
            <a:r>
              <a:rPr lang="en-US" sz="3600" i="1" dirty="0" err="1" smtClean="0"/>
              <a:t>offerer</a:t>
            </a:r>
            <a:r>
              <a:rPr lang="en-US" sz="3600" i="1" dirty="0" smtClean="0"/>
              <a:t>. </a:t>
            </a:r>
            <a:r>
              <a:rPr lang="en-US" sz="3600" dirty="0" smtClean="0"/>
              <a:t>. . .</a:t>
            </a:r>
            <a:endParaRPr lang="en-US" sz="3600" strike="sngStrike" dirty="0"/>
          </a:p>
        </p:txBody>
      </p:sp>
      <p:sp>
        <p:nvSpPr>
          <p:cNvPr id="3" name="Subtitle 2"/>
          <p:cNvSpPr>
            <a:spLocks noGrp="1"/>
          </p:cNvSpPr>
          <p:nvPr>
            <p:ph type="subTitle" idx="1"/>
          </p:nvPr>
        </p:nvSpPr>
        <p:spPr>
          <a:xfrm>
            <a:off x="228600" y="3962400"/>
            <a:ext cx="2667000" cy="1524000"/>
          </a:xfrm>
        </p:spPr>
        <p:txBody>
          <a:bodyPr>
            <a:normAutofit/>
          </a:bodyPr>
          <a:lstStyle/>
          <a:p>
            <a:r>
              <a:rPr lang="en-US" sz="2000" b="1" dirty="0" smtClean="0">
                <a:solidFill>
                  <a:schemeClr val="tx1"/>
                </a:solidFill>
              </a:rPr>
              <a:t>M. Russell Ballard</a:t>
            </a:r>
          </a:p>
          <a:p>
            <a:r>
              <a:rPr lang="en-US" sz="1600" dirty="0"/>
              <a:t>“The Law of </a:t>
            </a:r>
            <a:r>
              <a:rPr lang="en-US" sz="1600" dirty="0">
                <a:solidFill>
                  <a:schemeClr val="bg1">
                    <a:lumMod val="50000"/>
                  </a:schemeClr>
                </a:solidFill>
              </a:rPr>
              <a:t>Sacrifice,” </a:t>
            </a:r>
            <a:r>
              <a:rPr lang="en-US" sz="1600" i="1" dirty="0">
                <a:solidFill>
                  <a:schemeClr val="bg1">
                    <a:lumMod val="50000"/>
                  </a:schemeClr>
                </a:solidFill>
              </a:rPr>
              <a:t>Ensign,</a:t>
            </a:r>
            <a:r>
              <a:rPr lang="en-US" sz="1600" dirty="0">
                <a:solidFill>
                  <a:schemeClr val="bg1">
                    <a:lumMod val="50000"/>
                  </a:schemeClr>
                </a:solidFill>
              </a:rPr>
              <a:t> Oct. 1998</a:t>
            </a:r>
            <a:r>
              <a:rPr lang="en-US" sz="1600" dirty="0"/>
              <a:t>, 10</a:t>
            </a:r>
            <a:endParaRPr lang="en-US" sz="8700" dirty="0">
              <a:solidFill>
                <a:schemeClr val="tx1"/>
              </a:solidFill>
            </a:endParaRPr>
          </a:p>
        </p:txBody>
      </p:sp>
      <p:sp>
        <p:nvSpPr>
          <p:cNvPr id="4" name="Rectangle 3"/>
          <p:cNvSpPr/>
          <p:nvPr/>
        </p:nvSpPr>
        <p:spPr>
          <a:xfrm>
            <a:off x="457200" y="990600"/>
            <a:ext cx="2209800" cy="2743200"/>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143000" y="6477000"/>
            <a:ext cx="716863" cy="369332"/>
          </a:xfrm>
          <a:prstGeom prst="rect">
            <a:avLst/>
          </a:prstGeom>
          <a:noFill/>
        </p:spPr>
        <p:txBody>
          <a:bodyPr wrap="none" rtlCol="0">
            <a:spAutoFit/>
          </a:bodyPr>
          <a:lstStyle/>
          <a:p>
            <a:r>
              <a:rPr lang="en-US" dirty="0" smtClean="0">
                <a:solidFill>
                  <a:schemeClr val="bg1"/>
                </a:solidFill>
              </a:rPr>
              <a:t>1 of 3</a:t>
            </a:r>
            <a:endParaRPr lang="en-US" dirty="0">
              <a:solidFill>
                <a:schemeClr val="bg1"/>
              </a:solidFill>
            </a:endParaRPr>
          </a:p>
        </p:txBody>
      </p:sp>
      <p:pic>
        <p:nvPicPr>
          <p:cNvPr id="6" name="Picture 5" descr="BallardMR-0503crp.tif"/>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3400" y="990599"/>
            <a:ext cx="2133600" cy="2846119"/>
          </a:xfrm>
          <a:prstGeom prst="rect">
            <a:avLst/>
          </a:prstGeom>
        </p:spPr>
      </p:pic>
    </p:spTree>
    <p:extLst>
      <p:ext uri="{BB962C8B-B14F-4D97-AF65-F5344CB8AC3E}">
        <p14:creationId xmlns:p14="http://schemas.microsoft.com/office/powerpoint/2010/main" val="262373552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95600" y="838200"/>
            <a:ext cx="5791200" cy="5029200"/>
          </a:xfrm>
        </p:spPr>
        <p:txBody>
          <a:bodyPr>
            <a:noAutofit/>
          </a:bodyPr>
          <a:lstStyle/>
          <a:p>
            <a:pPr marL="0" indent="0">
              <a:buNone/>
            </a:pPr>
            <a:r>
              <a:rPr lang="en-US" sz="3600" dirty="0" smtClean="0"/>
              <a:t>“. . . Instead of the Lord requiring our animals or grain, now He wants us to give up all that is ungodly. . . . Elder Neal A. Maxwell of the Quorum of the Twelve Apostles said: ‘Real, personal sacrifice never was placing an animal on the altar. </a:t>
            </a:r>
            <a:endParaRPr lang="en-US" sz="3600" dirty="0"/>
          </a:p>
        </p:txBody>
      </p:sp>
      <p:sp>
        <p:nvSpPr>
          <p:cNvPr id="4" name="Subtitle 2"/>
          <p:cNvSpPr txBox="1">
            <a:spLocks/>
          </p:cNvSpPr>
          <p:nvPr/>
        </p:nvSpPr>
        <p:spPr>
          <a:xfrm>
            <a:off x="228600" y="3962400"/>
            <a:ext cx="2667000" cy="1524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2000" b="1" dirty="0" smtClean="0"/>
              <a:t>M. Russell Ballard</a:t>
            </a:r>
          </a:p>
          <a:p>
            <a:pPr marL="0" indent="0" algn="ctr">
              <a:buNone/>
            </a:pPr>
            <a:r>
              <a:rPr lang="en-US" sz="1600" dirty="0" smtClean="0">
                <a:solidFill>
                  <a:srgbClr val="7F7F7F"/>
                </a:solidFill>
              </a:rPr>
              <a:t>“The Law of Sacrifice,” </a:t>
            </a:r>
            <a:r>
              <a:rPr lang="en-US" sz="1600" i="1" dirty="0" smtClean="0">
                <a:solidFill>
                  <a:srgbClr val="7F7F7F"/>
                </a:solidFill>
              </a:rPr>
              <a:t>Ensign,</a:t>
            </a:r>
            <a:r>
              <a:rPr lang="en-US" sz="1600" dirty="0" smtClean="0">
                <a:solidFill>
                  <a:srgbClr val="7F7F7F"/>
                </a:solidFill>
              </a:rPr>
              <a:t> Oct. 1998, 10</a:t>
            </a:r>
            <a:endParaRPr lang="en-US" sz="8700" dirty="0">
              <a:solidFill>
                <a:srgbClr val="7F7F7F"/>
              </a:solidFill>
            </a:endParaRPr>
          </a:p>
        </p:txBody>
      </p:sp>
      <p:pic>
        <p:nvPicPr>
          <p:cNvPr id="6" name="Picture 5" descr="BallardMR-0503crp.tif"/>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3400" y="990599"/>
            <a:ext cx="2133600" cy="2846119"/>
          </a:xfrm>
          <a:prstGeom prst="rect">
            <a:avLst/>
          </a:prstGeom>
        </p:spPr>
      </p:pic>
    </p:spTree>
    <p:extLst>
      <p:ext uri="{BB962C8B-B14F-4D97-AF65-F5344CB8AC3E}">
        <p14:creationId xmlns:p14="http://schemas.microsoft.com/office/powerpoint/2010/main" val="21912246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95600" y="838200"/>
            <a:ext cx="5791200" cy="3581400"/>
          </a:xfrm>
        </p:spPr>
        <p:txBody>
          <a:bodyPr>
            <a:noAutofit/>
          </a:bodyPr>
          <a:lstStyle/>
          <a:p>
            <a:pPr marL="0" indent="0">
              <a:buNone/>
            </a:pPr>
            <a:r>
              <a:rPr lang="en-US" sz="3600" dirty="0"/>
              <a:t>Instead, it is a willingness to put the animal in us upon the altar and letting it be consumed!’ (‘Deny Yourselves of All Ungodliness,’ </a:t>
            </a:r>
            <a:r>
              <a:rPr lang="en-US" sz="3600" i="1" dirty="0"/>
              <a:t>Ensign, </a:t>
            </a:r>
            <a:r>
              <a:rPr lang="en-US" sz="3600" dirty="0"/>
              <a:t>May 1995, 68).</a:t>
            </a:r>
          </a:p>
        </p:txBody>
      </p:sp>
      <p:sp>
        <p:nvSpPr>
          <p:cNvPr id="4" name="Subtitle 2"/>
          <p:cNvSpPr txBox="1">
            <a:spLocks/>
          </p:cNvSpPr>
          <p:nvPr/>
        </p:nvSpPr>
        <p:spPr>
          <a:xfrm>
            <a:off x="228600" y="3962400"/>
            <a:ext cx="2667000" cy="1524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2000" b="1" dirty="0" smtClean="0"/>
              <a:t>M. Russell Ballard</a:t>
            </a:r>
          </a:p>
          <a:p>
            <a:pPr marL="0" indent="0" algn="ctr">
              <a:buNone/>
            </a:pPr>
            <a:r>
              <a:rPr lang="en-US" sz="1600" dirty="0" smtClean="0">
                <a:solidFill>
                  <a:srgbClr val="7F7F7F"/>
                </a:solidFill>
              </a:rPr>
              <a:t>“The Law of Sacrifice,” </a:t>
            </a:r>
            <a:r>
              <a:rPr lang="en-US" sz="1600" i="1" dirty="0" smtClean="0">
                <a:solidFill>
                  <a:srgbClr val="7F7F7F"/>
                </a:solidFill>
              </a:rPr>
              <a:t>Ensign,</a:t>
            </a:r>
            <a:r>
              <a:rPr lang="en-US" sz="1600" dirty="0" smtClean="0">
                <a:solidFill>
                  <a:srgbClr val="7F7F7F"/>
                </a:solidFill>
              </a:rPr>
              <a:t> Oct. 1998, 10</a:t>
            </a:r>
            <a:endParaRPr lang="en-US" sz="8700" dirty="0">
              <a:solidFill>
                <a:srgbClr val="7F7F7F"/>
              </a:solidFill>
            </a:endParaRPr>
          </a:p>
        </p:txBody>
      </p:sp>
      <p:pic>
        <p:nvPicPr>
          <p:cNvPr id="6" name="Picture 5" descr="BallardMR-0503crp.tif"/>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3400" y="990599"/>
            <a:ext cx="2133600" cy="2846119"/>
          </a:xfrm>
          <a:prstGeom prst="rect">
            <a:avLst/>
          </a:prstGeom>
        </p:spPr>
      </p:pic>
    </p:spTree>
    <p:extLst>
      <p:ext uri="{BB962C8B-B14F-4D97-AF65-F5344CB8AC3E}">
        <p14:creationId xmlns:p14="http://schemas.microsoft.com/office/powerpoint/2010/main" val="30742788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0" y="838200"/>
            <a:ext cx="5867400" cy="3962400"/>
          </a:xfrm>
        </p:spPr>
        <p:txBody>
          <a:bodyPr>
            <a:normAutofit/>
          </a:bodyPr>
          <a:lstStyle/>
          <a:p>
            <a:pPr marL="0" indent="0">
              <a:buNone/>
            </a:pPr>
            <a:r>
              <a:rPr lang="en-US" sz="3600" dirty="0" smtClean="0"/>
              <a:t>“. . . When we overcome our own selfish desires and put God first in our lives and covenant to serve Him regardless of the cost, we are then living the law of sacrifice.”</a:t>
            </a:r>
            <a:endParaRPr lang="en-US" sz="3600" dirty="0"/>
          </a:p>
        </p:txBody>
      </p:sp>
      <p:sp>
        <p:nvSpPr>
          <p:cNvPr id="4" name="Subtitle 2"/>
          <p:cNvSpPr txBox="1">
            <a:spLocks/>
          </p:cNvSpPr>
          <p:nvPr/>
        </p:nvSpPr>
        <p:spPr>
          <a:xfrm>
            <a:off x="228600" y="3962400"/>
            <a:ext cx="2667000" cy="1524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2000" b="1" dirty="0" smtClean="0"/>
              <a:t>M. Russell Ballard</a:t>
            </a:r>
          </a:p>
          <a:p>
            <a:pPr marL="0" indent="0" algn="ctr">
              <a:buNone/>
            </a:pPr>
            <a:r>
              <a:rPr lang="en-US" sz="1600" dirty="0" smtClean="0">
                <a:solidFill>
                  <a:srgbClr val="7F7F7F"/>
                </a:solidFill>
              </a:rPr>
              <a:t>“The Law of Sacrifice,” </a:t>
            </a:r>
            <a:r>
              <a:rPr lang="en-US" sz="1600" i="1" dirty="0" smtClean="0">
                <a:solidFill>
                  <a:srgbClr val="7F7F7F"/>
                </a:solidFill>
              </a:rPr>
              <a:t>Ensign,</a:t>
            </a:r>
            <a:r>
              <a:rPr lang="en-US" sz="1600" dirty="0" smtClean="0">
                <a:solidFill>
                  <a:srgbClr val="7F7F7F"/>
                </a:solidFill>
              </a:rPr>
              <a:t> Oct. 1998, 10</a:t>
            </a:r>
            <a:endParaRPr lang="en-US" sz="8700" dirty="0">
              <a:solidFill>
                <a:srgbClr val="7F7F7F"/>
              </a:solidFill>
            </a:endParaRPr>
          </a:p>
        </p:txBody>
      </p:sp>
      <p:pic>
        <p:nvPicPr>
          <p:cNvPr id="6" name="Picture 5" descr="BallardMR-0503crp.tif"/>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3400" y="990599"/>
            <a:ext cx="2133600" cy="2846119"/>
          </a:xfrm>
          <a:prstGeom prst="rect">
            <a:avLst/>
          </a:prstGeom>
        </p:spPr>
      </p:pic>
    </p:spTree>
    <p:extLst>
      <p:ext uri="{BB962C8B-B14F-4D97-AF65-F5344CB8AC3E}">
        <p14:creationId xmlns:p14="http://schemas.microsoft.com/office/powerpoint/2010/main" val="28164399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70909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2152</TotalTime>
  <Words>263</Words>
  <Application>Microsoft Macintosh PowerPoint</Application>
  <PresentationFormat>On-screen Show (4:3)</PresentationFormat>
  <Paragraphs>13</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“After the Savior’s ultimate sacrifice, . . . the ordinance of the sacrament replaced the ordinance of sacrifice. . . . This change moved the focus of the sacrifice from a person’s animal to the person himself. In a sense, the sacrifice changed from the offering to the offerer. . . .</vt:lpstr>
      <vt:lpstr>PowerPoint Presentation</vt:lpstr>
      <vt:lpstr>PowerPoint Presentation</vt:lpstr>
      <vt:lpstr>PowerPoint Presentation</vt:lpstr>
      <vt:lpstr>PowerPoint Presentation</vt:lpstr>
    </vt:vector>
  </TitlesOfParts>
  <Company>LDS Church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BurnhamBT</dc:creator>
  <cp:lastModifiedBy>Mark Hales</cp:lastModifiedBy>
  <cp:revision>234</cp:revision>
  <dcterms:created xsi:type="dcterms:W3CDTF">2015-03-23T21:49:50Z</dcterms:created>
  <dcterms:modified xsi:type="dcterms:W3CDTF">2015-11-16T15:51:33Z</dcterms:modified>
</cp:coreProperties>
</file>