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5" d="100"/>
          <a:sy n="175"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338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05322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50949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6" name="TextBox 5"/>
          <p:cNvSpPr txBox="1"/>
          <p:nvPr userDrawn="1"/>
        </p:nvSpPr>
        <p:spPr>
          <a:xfrm>
            <a:off x="1392930" y="5473519"/>
            <a:ext cx="6360201" cy="624273"/>
          </a:xfrm>
          <a:prstGeom prst="rect">
            <a:avLst/>
          </a:prstGeom>
          <a:noFill/>
        </p:spPr>
        <p:txBody>
          <a:bodyPr wrap="square" rtlCol="0">
            <a:spAutoFit/>
          </a:bodyPr>
          <a:lstStyle/>
          <a:p>
            <a:pPr algn="ctr">
              <a:lnSpc>
                <a:spcPct val="120000"/>
              </a:lnSpc>
            </a:pPr>
            <a:endParaRPr lang="en-US" sz="700" dirty="0" smtClean="0">
              <a:solidFill>
                <a:srgbClr val="FFFFFF"/>
              </a:solidFill>
              <a:latin typeface="Open Sans"/>
              <a:cs typeface="Open Sans"/>
            </a:endParaRPr>
          </a:p>
          <a:p>
            <a:pPr algn="ctr">
              <a:lnSpc>
                <a:spcPct val="120000"/>
              </a:lnSpc>
            </a:pPr>
            <a:r>
              <a:rPr lang="en-US" sz="700" dirty="0" smtClean="0">
                <a:solidFill>
                  <a:srgbClr val="FFFFFF"/>
                </a:solidFill>
                <a:latin typeface="Open Sans"/>
                <a:cs typeface="Open Sans"/>
              </a:rPr>
              <a:t>© 2015 by Intellectual Reserve, Inc.</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All rights reserved.</a:t>
            </a:r>
            <a:r>
              <a:rPr lang="en-US" sz="700" baseline="0" dirty="0" smtClean="0">
                <a:solidFill>
                  <a:srgbClr val="FFFFFF"/>
                </a:solidFill>
                <a:latin typeface="Open Sans"/>
                <a:cs typeface="Open Sans"/>
              </a:rPr>
              <a:t> </a:t>
            </a:r>
            <a:r>
              <a:rPr lang="en-US" sz="700" dirty="0" smtClean="0">
                <a:solidFill>
                  <a:srgbClr val="FFFFFF"/>
                </a:solidFill>
                <a:latin typeface="Open Sans"/>
                <a:cs typeface="Open Sans"/>
              </a:rPr>
              <a:t>English approval: 9/15. PD60000453</a:t>
            </a:r>
          </a:p>
          <a:p>
            <a:pPr algn="ctr">
              <a:lnSpc>
                <a:spcPct val="120000"/>
              </a:lnSpc>
            </a:pPr>
            <a:r>
              <a:rPr lang="en-US" sz="700" dirty="0" smtClean="0">
                <a:solidFill>
                  <a:srgbClr val="FFFFFF"/>
                </a:solidFill>
                <a:latin typeface="Open Sans"/>
                <a:cs typeface="Open Sans"/>
              </a:rPr>
              <a:t> </a:t>
            </a:r>
          </a:p>
          <a:p>
            <a:pPr algn="ctr">
              <a:lnSpc>
                <a:spcPct val="120000"/>
              </a:lnSpc>
            </a:pPr>
            <a:endParaRPr lang="en-US" sz="700" dirty="0">
              <a:solidFill>
                <a:srgbClr val="FFFFFF"/>
              </a:solidFill>
              <a:latin typeface="Open Sans"/>
              <a:cs typeface="Open Sans"/>
            </a:endParaRPr>
          </a:p>
        </p:txBody>
      </p:sp>
      <p:pic>
        <p:nvPicPr>
          <p:cNvPr id="2" name="Picture 1" descr="SI-lockup-white-header-stack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2000" y="2009742"/>
            <a:ext cx="2540000" cy="1536700"/>
          </a:xfrm>
          <a:prstGeom prst="rect">
            <a:avLst/>
          </a:prstGeom>
        </p:spPr>
      </p:pic>
    </p:spTree>
    <p:extLst>
      <p:ext uri="{BB962C8B-B14F-4D97-AF65-F5344CB8AC3E}">
        <p14:creationId xmlns:p14="http://schemas.microsoft.com/office/powerpoint/2010/main" val="28627737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84188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CD418-9E4B-4306-8C33-5AEB4C2A3D93}"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417113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66139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CD418-9E4B-4306-8C33-5AEB4C2A3D93}"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2205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CD418-9E4B-4306-8C33-5AEB4C2A3D93}"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251870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CD418-9E4B-4306-8C33-5AEB4C2A3D93}"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09836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37627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CD418-9E4B-4306-8C33-5AEB4C2A3D93}"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9E211-9EF7-41AD-8E50-6EECB346A1E8}" type="slidenum">
              <a:rPr lang="en-US" smtClean="0"/>
              <a:t>‹#›</a:t>
            </a:fld>
            <a:endParaRPr lang="en-US"/>
          </a:p>
        </p:txBody>
      </p:sp>
    </p:spTree>
    <p:extLst>
      <p:ext uri="{BB962C8B-B14F-4D97-AF65-F5344CB8AC3E}">
        <p14:creationId xmlns:p14="http://schemas.microsoft.com/office/powerpoint/2010/main" val="1969930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CD418-9E4B-4306-8C33-5AEB4C2A3D93}"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9E211-9EF7-41AD-8E50-6EECB346A1E8}" type="slidenum">
              <a:rPr lang="en-US" smtClean="0"/>
              <a:t>‹#›</a:t>
            </a:fld>
            <a:endParaRPr lang="en-US"/>
          </a:p>
        </p:txBody>
      </p:sp>
    </p:spTree>
    <p:extLst>
      <p:ext uri="{BB962C8B-B14F-4D97-AF65-F5344CB8AC3E}">
        <p14:creationId xmlns:p14="http://schemas.microsoft.com/office/powerpoint/2010/main" val="264035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2590800"/>
            <a:ext cx="5867400" cy="1470025"/>
          </a:xfrm>
        </p:spPr>
        <p:txBody>
          <a:bodyPr>
            <a:noAutofit/>
          </a:bodyPr>
          <a:lstStyle/>
          <a:p>
            <a:pPr algn="l"/>
            <a:r>
              <a:rPr lang="en-US" sz="3600" dirty="0"/>
              <a:t>“Our physical body is the instrument of our spirit. In that marvelous revelation, the Word of Wisdom, we are told how to keep our bodies free from impurities which might dull, even destroy, those delicate physical senses which have to do with spiritual </a:t>
            </a:r>
            <a:r>
              <a:rPr lang="en-US" sz="3600" dirty="0" smtClean="0"/>
              <a:t>communication. . . .</a:t>
            </a:r>
            <a:r>
              <a:rPr lang="en-US" sz="3600" dirty="0"/>
              <a:t> </a:t>
            </a:r>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Boyd K. Packer</a:t>
            </a:r>
          </a:p>
          <a:p>
            <a:r>
              <a:rPr lang="en-US" dirty="0"/>
              <a:t>“</a:t>
            </a:r>
            <a:r>
              <a:rPr lang="en-US" dirty="0">
                <a:solidFill>
                  <a:schemeClr val="bg1">
                    <a:lumMod val="50000"/>
                  </a:schemeClr>
                </a:solidFill>
              </a:rPr>
              <a:t>Revelation in a Changing World,” </a:t>
            </a:r>
            <a:r>
              <a:rPr lang="en-US" i="1" dirty="0">
                <a:solidFill>
                  <a:schemeClr val="bg1">
                    <a:lumMod val="50000"/>
                  </a:schemeClr>
                </a:solidFill>
              </a:rPr>
              <a:t>Ensign,</a:t>
            </a:r>
            <a:r>
              <a:rPr lang="en-US" dirty="0">
                <a:solidFill>
                  <a:schemeClr val="bg1">
                    <a:lumMod val="50000"/>
                  </a:schemeClr>
                </a:solidFill>
              </a:rPr>
              <a:t> Nov. 1989</a:t>
            </a:r>
            <a:r>
              <a:rPr lang="en-US" dirty="0"/>
              <a:t>, 14</a:t>
            </a:r>
            <a:endParaRPr lang="en-US" dirty="0">
              <a:solidFill>
                <a:schemeClr val="bg1">
                  <a:lumMod val="65000"/>
                </a:schemeClr>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dirty="0" smtClean="0">
                <a:solidFill>
                  <a:schemeClr val="bg1">
                    <a:lumMod val="65000"/>
                  </a:schemeClr>
                </a:solidFill>
              </a:rPr>
              <a:t>1 of 2</a:t>
            </a:r>
            <a:endParaRPr lang="en-US" dirty="0">
              <a:solidFill>
                <a:schemeClr val="bg1">
                  <a:lumMod val="65000"/>
                </a:schemeClr>
              </a:solidFill>
            </a:endParaRPr>
          </a:p>
        </p:txBody>
      </p:sp>
      <p:pic>
        <p:nvPicPr>
          <p:cNvPr id="6" name="Picture 5" descr="PackerB-0309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2295"/>
          </a:xfrm>
          <a:prstGeom prst="rect">
            <a:avLst/>
          </a:prstGeom>
        </p:spPr>
      </p:pic>
    </p:spTree>
    <p:extLst>
      <p:ext uri="{BB962C8B-B14F-4D97-AF65-F5344CB8AC3E}">
        <p14:creationId xmlns:p14="http://schemas.microsoft.com/office/powerpoint/2010/main" val="26784275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524000"/>
            <a:ext cx="5867400" cy="1470025"/>
          </a:xfrm>
        </p:spPr>
        <p:txBody>
          <a:bodyPr>
            <a:noAutofit/>
          </a:bodyPr>
          <a:lstStyle/>
          <a:p>
            <a:pPr algn="l"/>
            <a:r>
              <a:rPr lang="en-US" sz="3600" dirty="0" smtClean="0"/>
              <a:t>“. . .</a:t>
            </a:r>
            <a:r>
              <a:rPr lang="en-US" sz="3600" dirty="0"/>
              <a:t> [The Word of Wisdom] is [our] armor and will protect [us] from habits which obstruct the channels of personal </a:t>
            </a:r>
            <a:r>
              <a:rPr lang="en-US" sz="3600" dirty="0" smtClean="0"/>
              <a:t>revelation.”</a:t>
            </a:r>
            <a:endParaRPr lang="en-US" sz="3600" dirty="0"/>
          </a:p>
        </p:txBody>
      </p:sp>
      <p:sp>
        <p:nvSpPr>
          <p:cNvPr id="3" name="Subtitle 2"/>
          <p:cNvSpPr>
            <a:spLocks noGrp="1"/>
          </p:cNvSpPr>
          <p:nvPr>
            <p:ph type="subTitle" idx="1"/>
          </p:nvPr>
        </p:nvSpPr>
        <p:spPr>
          <a:xfrm>
            <a:off x="228600" y="3962400"/>
            <a:ext cx="2667000" cy="1143000"/>
          </a:xfrm>
        </p:spPr>
        <p:txBody>
          <a:bodyPr>
            <a:normAutofit fontScale="55000" lnSpcReduction="20000"/>
          </a:bodyPr>
          <a:lstStyle/>
          <a:p>
            <a:r>
              <a:rPr lang="en-US" sz="4200" b="1" dirty="0" smtClean="0">
                <a:solidFill>
                  <a:schemeClr val="tx1"/>
                </a:solidFill>
              </a:rPr>
              <a:t>Boyd K. Packer</a:t>
            </a:r>
          </a:p>
          <a:p>
            <a:r>
              <a:rPr lang="en-US" dirty="0"/>
              <a:t>“Revelation in a Changing World</a:t>
            </a:r>
            <a:r>
              <a:rPr lang="en-US" dirty="0">
                <a:solidFill>
                  <a:schemeClr val="bg1">
                    <a:lumMod val="50000"/>
                  </a:schemeClr>
                </a:solidFill>
              </a:rPr>
              <a:t>,” </a:t>
            </a:r>
            <a:r>
              <a:rPr lang="en-US" i="1" dirty="0">
                <a:solidFill>
                  <a:schemeClr val="bg1">
                    <a:lumMod val="50000"/>
                  </a:schemeClr>
                </a:solidFill>
              </a:rPr>
              <a:t>Ensign,</a:t>
            </a:r>
            <a:r>
              <a:rPr lang="en-US" dirty="0">
                <a:solidFill>
                  <a:schemeClr val="bg1">
                    <a:lumMod val="50000"/>
                  </a:schemeClr>
                </a:solidFill>
              </a:rPr>
              <a:t> Nov. 1989</a:t>
            </a:r>
            <a:r>
              <a:rPr lang="en-US" dirty="0"/>
              <a:t>, 14</a:t>
            </a:r>
            <a:endParaRPr lang="en-US" dirty="0">
              <a:solidFill>
                <a:schemeClr val="bg1">
                  <a:lumMod val="65000"/>
                </a:schemeClr>
              </a:solidFill>
            </a:endParaRPr>
          </a:p>
        </p:txBody>
      </p:sp>
      <p:sp>
        <p:nvSpPr>
          <p:cNvPr id="4" name="Rectangle 3"/>
          <p:cNvSpPr/>
          <p:nvPr/>
        </p:nvSpPr>
        <p:spPr>
          <a:xfrm>
            <a:off x="457200" y="990600"/>
            <a:ext cx="2209800" cy="274320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6412468"/>
            <a:ext cx="716863" cy="369332"/>
          </a:xfrm>
          <a:prstGeom prst="rect">
            <a:avLst/>
          </a:prstGeom>
          <a:noFill/>
        </p:spPr>
        <p:txBody>
          <a:bodyPr wrap="none" rtlCol="0">
            <a:spAutoFit/>
          </a:bodyPr>
          <a:lstStyle/>
          <a:p>
            <a:r>
              <a:rPr lang="en-US" smtClean="0">
                <a:solidFill>
                  <a:schemeClr val="bg1">
                    <a:lumMod val="65000"/>
                  </a:schemeClr>
                </a:solidFill>
              </a:rPr>
              <a:t>2 </a:t>
            </a:r>
            <a:r>
              <a:rPr lang="en-US" dirty="0" smtClean="0">
                <a:solidFill>
                  <a:schemeClr val="bg1">
                    <a:lumMod val="65000"/>
                  </a:schemeClr>
                </a:solidFill>
              </a:rPr>
              <a:t>of 2</a:t>
            </a:r>
            <a:endParaRPr lang="en-US" dirty="0">
              <a:solidFill>
                <a:schemeClr val="bg1">
                  <a:lumMod val="65000"/>
                </a:schemeClr>
              </a:solidFill>
            </a:endParaRPr>
          </a:p>
        </p:txBody>
      </p:sp>
      <p:pic>
        <p:nvPicPr>
          <p:cNvPr id="8" name="Picture 7" descr="PackerB-0309crp.t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914400"/>
            <a:ext cx="2209800" cy="2942295"/>
          </a:xfrm>
          <a:prstGeom prst="rect">
            <a:avLst/>
          </a:prstGeom>
        </p:spPr>
      </p:pic>
    </p:spTree>
    <p:extLst>
      <p:ext uri="{BB962C8B-B14F-4D97-AF65-F5344CB8AC3E}">
        <p14:creationId xmlns:p14="http://schemas.microsoft.com/office/powerpoint/2010/main" val="28490566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9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2143</TotalTime>
  <Words>100</Words>
  <Application>Microsoft Macintosh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“Our physical body is the instrument of our spirit. In that marvelous revelation, the Word of Wisdom, we are told how to keep our bodies free from impurities which might dull, even destroy, those delicate physical senses which have to do with spiritual communication. . . . </vt:lpstr>
      <vt:lpstr>“. . . [The Word of Wisdom] is [our] armor and will protect [us] from habits which obstruct the channels of personal revelation.”</vt:lpstr>
      <vt:lpstr>PowerPoint Presentation</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BurnhamBT</dc:creator>
  <cp:lastModifiedBy>Mark Hales</cp:lastModifiedBy>
  <cp:revision>232</cp:revision>
  <dcterms:created xsi:type="dcterms:W3CDTF">2015-03-23T21:49:50Z</dcterms:created>
  <dcterms:modified xsi:type="dcterms:W3CDTF">2015-11-16T15:51:23Z</dcterms:modified>
</cp:coreProperties>
</file>