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00" r:id="rId3"/>
    <p:sldId id="301" r:id="rId4"/>
    <p:sldId id="302" r:id="rId5"/>
    <p:sldId id="303" r:id="rId6"/>
    <p:sldId id="30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5" d="100"/>
          <a:sy n="175" d="100"/>
        </p:scale>
        <p:origin x="-4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98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2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96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6857998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392930" y="5473519"/>
            <a:ext cx="6360201" cy="624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endParaRPr lang="en-US" sz="700" dirty="0" smtClean="0">
              <a:solidFill>
                <a:srgbClr val="FFFFFF"/>
              </a:solidFill>
              <a:latin typeface="Open Sans"/>
              <a:cs typeface="Open Sans"/>
            </a:endParaRPr>
          </a:p>
          <a:p>
            <a:pPr algn="ctr">
              <a:lnSpc>
                <a:spcPct val="12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© 2015 by Intellectual Reserve, Inc.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All rights reserved.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English approval: 9/15. PD60000453</a:t>
            </a:r>
          </a:p>
          <a:p>
            <a:pPr algn="ctr">
              <a:lnSpc>
                <a:spcPct val="12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 </a:t>
            </a:r>
          </a:p>
          <a:p>
            <a:pPr algn="ctr">
              <a:lnSpc>
                <a:spcPct val="120000"/>
              </a:lnSpc>
            </a:pPr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pic>
        <p:nvPicPr>
          <p:cNvPr id="2" name="Picture 1" descr="SI-lockup-white-header-stacke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0" y="2009742"/>
            <a:ext cx="2540000" cy="153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77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8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3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9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0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6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9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3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5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2590800"/>
            <a:ext cx="5867400" cy="1470025"/>
          </a:xfrm>
        </p:spPr>
        <p:txBody>
          <a:bodyPr>
            <a:noAutofit/>
          </a:bodyPr>
          <a:lstStyle/>
          <a:p>
            <a:pPr algn="l"/>
            <a:r>
              <a:rPr lang="en-US" sz="3400" dirty="0">
                <a:solidFill>
                  <a:srgbClr val="000000"/>
                </a:solidFill>
              </a:rPr>
              <a:t>“We had no change of clothing during the six-day trip. It was very </a:t>
            </a:r>
            <a:r>
              <a:rPr lang="en-US" sz="3400" dirty="0" smtClean="0">
                <a:solidFill>
                  <a:srgbClr val="000000"/>
                </a:solidFill>
              </a:rPr>
              <a:t>hot. . . . </a:t>
            </a:r>
            <a:r>
              <a:rPr lang="en-US" sz="3400" dirty="0">
                <a:solidFill>
                  <a:srgbClr val="000000"/>
                </a:solidFill>
              </a:rPr>
              <a:t>Smoke and cinders from the engine made it very uncomfortable. There was no way to bathe or wash our uniforms. We rolled into Los Angeles one </a:t>
            </a:r>
            <a:r>
              <a:rPr lang="en-US" sz="3400" dirty="0" smtClean="0">
                <a:solidFill>
                  <a:srgbClr val="000000"/>
                </a:solidFill>
              </a:rPr>
              <a:t>morning. . . . </a:t>
            </a:r>
            <a:br>
              <a:rPr lang="en-US" sz="3400" dirty="0" smtClean="0">
                <a:solidFill>
                  <a:srgbClr val="000000"/>
                </a:solidFill>
              </a:rPr>
            </a:br>
            <a:r>
              <a:rPr lang="en-US" sz="3400" dirty="0" smtClean="0">
                <a:solidFill>
                  <a:srgbClr val="000000"/>
                </a:solidFill>
              </a:rPr>
              <a:t>“We </a:t>
            </a:r>
            <a:r>
              <a:rPr lang="en-US" sz="3400" dirty="0">
                <a:solidFill>
                  <a:srgbClr val="000000"/>
                </a:solidFill>
              </a:rPr>
              <a:t>thought first of </a:t>
            </a:r>
            <a:r>
              <a:rPr lang="en-US" sz="3400" dirty="0" smtClean="0">
                <a:solidFill>
                  <a:srgbClr val="000000"/>
                </a:solidFill>
              </a:rPr>
              <a:t>food. </a:t>
            </a:r>
            <a:endParaRPr lang="en-US" sz="3400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962400"/>
            <a:ext cx="2667000" cy="11430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Boyd K. Packer</a:t>
            </a:r>
          </a:p>
          <a:p>
            <a:r>
              <a:rPr lang="en-US" sz="1600" dirty="0"/>
              <a:t>“Washed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Clean,” </a:t>
            </a:r>
            <a:r>
              <a:rPr lang="en-US" sz="1600" i="1" dirty="0">
                <a:solidFill>
                  <a:schemeClr val="bg1">
                    <a:lumMod val="50000"/>
                  </a:schemeClr>
                </a:solidFill>
              </a:rPr>
              <a:t>Ensign,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May 1997</a:t>
            </a:r>
            <a:r>
              <a:rPr lang="en-US" sz="1600" dirty="0"/>
              <a:t>, 9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990600"/>
            <a:ext cx="2209800" cy="27432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6412468"/>
            <a:ext cx="715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 of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3</a:t>
            </a:r>
            <a:endParaRPr lang="en-US" strike="sngStrike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" name="Picture 7" descr="PackerB-0309crp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2209800" cy="294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427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2667000"/>
            <a:ext cx="5867400" cy="1470025"/>
          </a:xfrm>
        </p:spPr>
        <p:txBody>
          <a:bodyPr>
            <a:noAutofit/>
          </a:bodyPr>
          <a:lstStyle/>
          <a:p>
            <a:pPr algn="l"/>
            <a:r>
              <a:rPr lang="en-US" sz="3400" dirty="0" smtClean="0"/>
              <a:t>The </a:t>
            </a:r>
            <a:r>
              <a:rPr lang="en-US" sz="3400" dirty="0"/>
              <a:t>10 of us in our crew pooled our money and headed for the best restaurant we could </a:t>
            </a:r>
            <a:r>
              <a:rPr lang="en-US" sz="3400" dirty="0" smtClean="0"/>
              <a:t>find. </a:t>
            </a:r>
            <a:br>
              <a:rPr lang="en-US" sz="3400" dirty="0" smtClean="0"/>
            </a:br>
            <a:r>
              <a:rPr lang="en-US" sz="3400" dirty="0" smtClean="0"/>
              <a:t>“It </a:t>
            </a:r>
            <a:r>
              <a:rPr lang="en-US" sz="3400" dirty="0"/>
              <a:t>was crowded, and so we joined a long line waiting to be seated. I was first, just behind some well-dressed women. Even without turning around, the stately woman in front of me soon became aware that we were </a:t>
            </a:r>
            <a:r>
              <a:rPr lang="en-US" sz="3400" dirty="0" smtClean="0"/>
              <a:t>there.</a:t>
            </a:r>
            <a:endParaRPr lang="en-US" sz="3400" strike="sngStrik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962400"/>
            <a:ext cx="2667000" cy="11430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Boyd K. Packer</a:t>
            </a:r>
          </a:p>
          <a:p>
            <a:r>
              <a:rPr lang="en-US" sz="1600" dirty="0"/>
              <a:t>“Washed 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Clean,” </a:t>
            </a:r>
            <a:r>
              <a:rPr lang="en-US" sz="1600" i="1" dirty="0">
                <a:solidFill>
                  <a:schemeClr val="bg1">
                    <a:lumMod val="75000"/>
                  </a:schemeClr>
                </a:solidFill>
              </a:rPr>
              <a:t>Ensign,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May 1997</a:t>
            </a:r>
            <a:r>
              <a:rPr lang="en-US" sz="1600" dirty="0"/>
              <a:t>, 9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990600"/>
            <a:ext cx="2209800" cy="27432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6412468"/>
            <a:ext cx="715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2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of </a:t>
            </a:r>
            <a:r>
              <a:rPr lang="en-US" dirty="0" smtClean="0">
                <a:solidFill>
                  <a:srgbClr val="BFBFBF"/>
                </a:solidFill>
              </a:rPr>
              <a:t>3</a:t>
            </a:r>
            <a:endParaRPr lang="en-US" strike="sngStrike" dirty="0">
              <a:solidFill>
                <a:srgbClr val="BFBFBF"/>
              </a:solidFill>
            </a:endParaRPr>
          </a:p>
        </p:txBody>
      </p:sp>
      <p:pic>
        <p:nvPicPr>
          <p:cNvPr id="8" name="Picture 7" descr="PackerB-0309crp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2209800" cy="294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108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2667000"/>
            <a:ext cx="5867400" cy="1470025"/>
          </a:xfrm>
        </p:spPr>
        <p:txBody>
          <a:bodyPr>
            <a:noAutofit/>
          </a:bodyPr>
          <a:lstStyle/>
          <a:p>
            <a:pPr algn="l"/>
            <a:r>
              <a:rPr lang="en-US" sz="3400" dirty="0" smtClean="0"/>
              <a:t>“She </a:t>
            </a:r>
            <a:r>
              <a:rPr lang="en-US" sz="3400" dirty="0"/>
              <a:t>turned and looked at us. Then she turned and looked me over from head to toe. There I stood in that sweaty, dirty, sooty, wrinkled uniform. She said in a tone of disgust, ‘My, what untidy men!’ All eyes turned to </a:t>
            </a:r>
            <a:r>
              <a:rPr lang="en-US" sz="3400" dirty="0" smtClean="0"/>
              <a:t>us. </a:t>
            </a:r>
            <a:br>
              <a:rPr lang="en-US" sz="3400" dirty="0" smtClean="0"/>
            </a:br>
            <a:r>
              <a:rPr lang="en-US" sz="3400" dirty="0" smtClean="0"/>
              <a:t>“No </a:t>
            </a:r>
            <a:r>
              <a:rPr lang="en-US" sz="3400" dirty="0"/>
              <a:t>doubt she wished we were not there; I shared her wish. I felt as dirty as I was, uncomfortable, and </a:t>
            </a:r>
            <a:r>
              <a:rPr lang="en-US" sz="3400" dirty="0" smtClean="0"/>
              <a:t>ashamed.”</a:t>
            </a:r>
            <a:endParaRPr lang="en-US" sz="3400" strike="sngStrik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962400"/>
            <a:ext cx="2667000" cy="11430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Boyd K. Packer</a:t>
            </a:r>
          </a:p>
          <a:p>
            <a:r>
              <a:rPr lang="en-US" sz="1600" dirty="0"/>
              <a:t>“Washed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Clean,” </a:t>
            </a:r>
            <a:r>
              <a:rPr lang="en-US" sz="1600" i="1" dirty="0">
                <a:solidFill>
                  <a:schemeClr val="bg1">
                    <a:lumMod val="50000"/>
                  </a:schemeClr>
                </a:solidFill>
              </a:rPr>
              <a:t>Ensign,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May 1997</a:t>
            </a:r>
            <a:r>
              <a:rPr lang="en-US" sz="1600" dirty="0"/>
              <a:t>, 9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990600"/>
            <a:ext cx="2209800" cy="27432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6412468"/>
            <a:ext cx="715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3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endParaRPr lang="en-US" strike="sngStrike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" name="Picture 7" descr="PackerB-0309crp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2209800" cy="294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783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2667000"/>
            <a:ext cx="5867400" cy="1470025"/>
          </a:xfrm>
        </p:spPr>
        <p:txBody>
          <a:bodyPr>
            <a:noAutofit/>
          </a:bodyPr>
          <a:lstStyle/>
          <a:p>
            <a:pPr algn="l"/>
            <a:r>
              <a:rPr lang="en-US" sz="3400" dirty="0" smtClean="0">
                <a:solidFill>
                  <a:srgbClr val="000000"/>
                </a:solidFill>
              </a:rPr>
              <a:t>“When </a:t>
            </a:r>
            <a:r>
              <a:rPr lang="en-US" sz="3400" dirty="0">
                <a:solidFill>
                  <a:srgbClr val="000000"/>
                </a:solidFill>
              </a:rPr>
              <a:t>I began a serious study of the scriptures, I noticed references to being spiritually clean. One verse says, ‘Ye would be more miserable to dwell with a holy and just God, </a:t>
            </a:r>
            <a:r>
              <a:rPr lang="en-US" sz="3400" dirty="0" smtClean="0">
                <a:solidFill>
                  <a:srgbClr val="000000"/>
                </a:solidFill>
              </a:rPr>
              <a:t/>
            </a:r>
            <a:br>
              <a:rPr lang="en-US" sz="3400" dirty="0" smtClean="0">
                <a:solidFill>
                  <a:srgbClr val="000000"/>
                </a:solidFill>
              </a:rPr>
            </a:br>
            <a:r>
              <a:rPr lang="en-US" sz="3400" dirty="0" smtClean="0">
                <a:solidFill>
                  <a:srgbClr val="000000"/>
                </a:solidFill>
              </a:rPr>
              <a:t>under </a:t>
            </a:r>
            <a:r>
              <a:rPr lang="en-US" sz="3400" dirty="0">
                <a:solidFill>
                  <a:srgbClr val="000000"/>
                </a:solidFill>
              </a:rPr>
              <a:t>a consciousness of your filthiness before him, than </a:t>
            </a:r>
            <a:r>
              <a:rPr lang="en-US" sz="3400" dirty="0" smtClean="0">
                <a:solidFill>
                  <a:srgbClr val="000000"/>
                </a:solidFill>
              </a:rPr>
              <a:t/>
            </a:r>
            <a:br>
              <a:rPr lang="en-US" sz="3400" dirty="0" smtClean="0">
                <a:solidFill>
                  <a:srgbClr val="000000"/>
                </a:solidFill>
              </a:rPr>
            </a:br>
            <a:r>
              <a:rPr lang="en-US" sz="3400" dirty="0" smtClean="0">
                <a:solidFill>
                  <a:srgbClr val="000000"/>
                </a:solidFill>
              </a:rPr>
              <a:t>ye </a:t>
            </a:r>
            <a:r>
              <a:rPr lang="en-US" sz="3400" dirty="0">
                <a:solidFill>
                  <a:srgbClr val="000000"/>
                </a:solidFill>
              </a:rPr>
              <a:t>would to dwell with the </a:t>
            </a:r>
            <a:r>
              <a:rPr lang="en-US" sz="3400" dirty="0" smtClean="0">
                <a:solidFill>
                  <a:srgbClr val="000000"/>
                </a:solidFill>
              </a:rPr>
              <a:t>damned </a:t>
            </a:r>
            <a:r>
              <a:rPr lang="en-US" sz="3400" dirty="0">
                <a:solidFill>
                  <a:srgbClr val="000000"/>
                </a:solidFill>
              </a:rPr>
              <a:t>souls in hell</a:t>
            </a:r>
            <a:r>
              <a:rPr lang="en-US" sz="3400" dirty="0" smtClean="0">
                <a:solidFill>
                  <a:srgbClr val="000000"/>
                </a:solidFill>
              </a:rPr>
              <a:t>’ </a:t>
            </a:r>
            <a:br>
              <a:rPr lang="en-US" sz="3400" dirty="0" smtClean="0">
                <a:solidFill>
                  <a:srgbClr val="000000"/>
                </a:solidFill>
              </a:rPr>
            </a:br>
            <a:r>
              <a:rPr lang="en-US" sz="3400" dirty="0" smtClean="0">
                <a:solidFill>
                  <a:srgbClr val="000000"/>
                </a:solidFill>
              </a:rPr>
              <a:t>[</a:t>
            </a:r>
            <a:r>
              <a:rPr lang="en-US" sz="3400" dirty="0">
                <a:solidFill>
                  <a:srgbClr val="000000"/>
                </a:solidFill>
              </a:rPr>
              <a:t>Mormon 9:4</a:t>
            </a:r>
            <a:r>
              <a:rPr lang="en-US" sz="3400" dirty="0" smtClean="0">
                <a:solidFill>
                  <a:srgbClr val="000000"/>
                </a:solidFill>
              </a:rPr>
              <a:t>].</a:t>
            </a:r>
            <a:endParaRPr lang="en-US" sz="3400" strike="sngStrike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962400"/>
            <a:ext cx="2667000" cy="11430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Boyd K. Packer</a:t>
            </a:r>
          </a:p>
          <a:p>
            <a:r>
              <a:rPr lang="en-US" sz="1600" dirty="0"/>
              <a:t>“Washed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Clean,” </a:t>
            </a:r>
            <a:r>
              <a:rPr lang="en-US" sz="1600" i="1" dirty="0">
                <a:solidFill>
                  <a:schemeClr val="bg1">
                    <a:lumMod val="50000"/>
                  </a:schemeClr>
                </a:solidFill>
              </a:rPr>
              <a:t>Ensign,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May 1997, 9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990600"/>
            <a:ext cx="2209800" cy="27432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6412468"/>
            <a:ext cx="715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lang="en-US" strike="sngStrike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" name="Picture 7" descr="PackerB-0309crp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2209800" cy="294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733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806575"/>
            <a:ext cx="5867400" cy="1470025"/>
          </a:xfrm>
        </p:spPr>
        <p:txBody>
          <a:bodyPr>
            <a:noAutofit/>
          </a:bodyPr>
          <a:lstStyle/>
          <a:p>
            <a:pPr algn="l"/>
            <a:r>
              <a:rPr lang="en-US" sz="3400" dirty="0" smtClean="0"/>
              <a:t>“I </a:t>
            </a:r>
            <a:r>
              <a:rPr lang="en-US" sz="3400" dirty="0"/>
              <a:t>could understand that. I remembered how I felt that day in Los Angeles. I reasoned that to be spiritually unclean would bring shame and humiliation immeasurably more intense than I felt </a:t>
            </a:r>
            <a:r>
              <a:rPr lang="en-US" sz="3400" dirty="0" smtClean="0"/>
              <a:t>then.”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962400"/>
            <a:ext cx="2667000" cy="11430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Boyd K. Packer</a:t>
            </a:r>
          </a:p>
          <a:p>
            <a:r>
              <a:rPr lang="en-US" sz="1600" dirty="0"/>
              <a:t>“Washed </a:t>
            </a:r>
            <a:r>
              <a:rPr lang="en-US" sz="1600" dirty="0">
                <a:solidFill>
                  <a:srgbClr val="7F7F7F"/>
                </a:solidFill>
              </a:rPr>
              <a:t>Clean,” </a:t>
            </a:r>
            <a:r>
              <a:rPr lang="en-US" sz="1600" i="1" dirty="0">
                <a:solidFill>
                  <a:srgbClr val="7F7F7F"/>
                </a:solidFill>
              </a:rPr>
              <a:t>Ensign,</a:t>
            </a:r>
            <a:r>
              <a:rPr lang="en-US" sz="1600" dirty="0">
                <a:solidFill>
                  <a:srgbClr val="7F7F7F"/>
                </a:solidFill>
              </a:rPr>
              <a:t> May 1997</a:t>
            </a:r>
            <a:r>
              <a:rPr lang="en-US" sz="1600" dirty="0"/>
              <a:t>, 9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990600"/>
            <a:ext cx="2209800" cy="27432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6412468"/>
            <a:ext cx="715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lang="en-US" strike="sngStrike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" name="Picture 7" descr="PackerB-0309crp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2209800" cy="294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597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0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</TotalTime>
  <Words>292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“We had no change of clothing during the six-day trip. It was very hot. . . . Smoke and cinders from the engine made it very uncomfortable. There was no way to bathe or wash our uniforms. We rolled into Los Angeles one morning. . . .  “We thought first of food. </vt:lpstr>
      <vt:lpstr>The 10 of us in our crew pooled our money and headed for the best restaurant we could find.  “It was crowded, and so we joined a long line waiting to be seated. I was first, just behind some well-dressed women. Even without turning around, the stately woman in front of me soon became aware that we were there.</vt:lpstr>
      <vt:lpstr>“She turned and looked at us. Then she turned and looked me over from head to toe. There I stood in that sweaty, dirty, sooty, wrinkled uniform. She said in a tone of disgust, ‘My, what untidy men!’ All eyes turned to us.  “No doubt she wished we were not there; I shared her wish. I felt as dirty as I was, uncomfortable, and ashamed.”</vt:lpstr>
      <vt:lpstr>“When I began a serious study of the scriptures, I noticed references to being spiritually clean. One verse says, ‘Ye would be more miserable to dwell with a holy and just God,  under a consciousness of your filthiness before him, than  ye would to dwell with the damned souls in hell’  [Mormon 9:4].</vt:lpstr>
      <vt:lpstr>“I could understand that. I remembered how I felt that day in Los Angeles. I reasoned that to be spiritually unclean would bring shame and humiliation immeasurably more intense than I felt then.”</vt:lpstr>
      <vt:lpstr>PowerPoint Presentation</vt:lpstr>
    </vt:vector>
  </TitlesOfParts>
  <Company>LDS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BurnhamBT</dc:creator>
  <cp:lastModifiedBy>Mark Hales</cp:lastModifiedBy>
  <cp:revision>247</cp:revision>
  <dcterms:created xsi:type="dcterms:W3CDTF">2015-03-23T21:49:50Z</dcterms:created>
  <dcterms:modified xsi:type="dcterms:W3CDTF">2015-11-16T15:51:11Z</dcterms:modified>
</cp:coreProperties>
</file>