
<file path=[Content_Types].xml><?xml version="1.0" encoding="utf-8"?>
<Types xmlns="http://schemas.openxmlformats.org/package/2006/content-types">
  <Default Extension="xml" ContentType="application/xml"/>
  <Default Extension="jpeg" ContentType="image/jpeg"/>
  <Default Extension="tiff" ContentType="image/tiff"/>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75" d="100"/>
          <a:sy n="175" d="100"/>
        </p:scale>
        <p:origin x="-488"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E868B4-A3D0-4B18-A8FC-68D71D845066}" type="datetimeFigureOut">
              <a:rPr lang="en-US" smtClean="0"/>
              <a:t>11/16/15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D6944E-2FD9-4E79-8E69-5E50CC56AAC6}" type="slidenum">
              <a:rPr lang="en-US" smtClean="0"/>
              <a:t>‹#›</a:t>
            </a:fld>
            <a:endParaRPr lang="en-US"/>
          </a:p>
        </p:txBody>
      </p:sp>
    </p:spTree>
    <p:extLst>
      <p:ext uri="{BB962C8B-B14F-4D97-AF65-F5344CB8AC3E}">
        <p14:creationId xmlns:p14="http://schemas.microsoft.com/office/powerpoint/2010/main" val="4265674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1338298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105322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509496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losin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7" cy="6857998"/>
          </a:xfrm>
          <a:prstGeom prst="rect">
            <a:avLst/>
          </a:prstGeom>
        </p:spPr>
      </p:pic>
      <p:sp>
        <p:nvSpPr>
          <p:cNvPr id="6" name="TextBox 5"/>
          <p:cNvSpPr txBox="1"/>
          <p:nvPr userDrawn="1"/>
        </p:nvSpPr>
        <p:spPr>
          <a:xfrm>
            <a:off x="1392930" y="5473519"/>
            <a:ext cx="6360201" cy="624273"/>
          </a:xfrm>
          <a:prstGeom prst="rect">
            <a:avLst/>
          </a:prstGeom>
          <a:noFill/>
        </p:spPr>
        <p:txBody>
          <a:bodyPr wrap="square" rtlCol="0">
            <a:spAutoFit/>
          </a:bodyPr>
          <a:lstStyle/>
          <a:p>
            <a:pPr algn="ctr">
              <a:lnSpc>
                <a:spcPct val="120000"/>
              </a:lnSpc>
            </a:pPr>
            <a:endParaRPr lang="en-US" sz="700" dirty="0" smtClean="0">
              <a:solidFill>
                <a:srgbClr val="FFFFFF"/>
              </a:solidFill>
              <a:latin typeface="Open Sans"/>
              <a:cs typeface="Open Sans"/>
            </a:endParaRPr>
          </a:p>
          <a:p>
            <a:pPr algn="ctr">
              <a:lnSpc>
                <a:spcPct val="120000"/>
              </a:lnSpc>
            </a:pPr>
            <a:r>
              <a:rPr lang="en-US" sz="700" dirty="0" smtClean="0">
                <a:solidFill>
                  <a:srgbClr val="FFFFFF"/>
                </a:solidFill>
                <a:latin typeface="Open Sans"/>
                <a:cs typeface="Open Sans"/>
              </a:rPr>
              <a:t>© 2015 by Intellectual Reserve, Inc.</a:t>
            </a:r>
            <a:r>
              <a:rPr lang="en-US" sz="700" baseline="0" dirty="0" smtClean="0">
                <a:solidFill>
                  <a:srgbClr val="FFFFFF"/>
                </a:solidFill>
                <a:latin typeface="Open Sans"/>
                <a:cs typeface="Open Sans"/>
              </a:rPr>
              <a:t> </a:t>
            </a:r>
            <a:r>
              <a:rPr lang="en-US" sz="700" dirty="0" smtClean="0">
                <a:solidFill>
                  <a:srgbClr val="FFFFFF"/>
                </a:solidFill>
                <a:latin typeface="Open Sans"/>
                <a:cs typeface="Open Sans"/>
              </a:rPr>
              <a:t>All rights reserved.</a:t>
            </a:r>
            <a:r>
              <a:rPr lang="en-US" sz="700" baseline="0" dirty="0" smtClean="0">
                <a:solidFill>
                  <a:srgbClr val="FFFFFF"/>
                </a:solidFill>
                <a:latin typeface="Open Sans"/>
                <a:cs typeface="Open Sans"/>
              </a:rPr>
              <a:t> </a:t>
            </a:r>
            <a:r>
              <a:rPr lang="en-US" sz="700" dirty="0" smtClean="0">
                <a:solidFill>
                  <a:srgbClr val="FFFFFF"/>
                </a:solidFill>
                <a:latin typeface="Open Sans"/>
                <a:cs typeface="Open Sans"/>
              </a:rPr>
              <a:t>English approval: 9/15. PD60000453</a:t>
            </a:r>
          </a:p>
          <a:p>
            <a:pPr algn="ctr">
              <a:lnSpc>
                <a:spcPct val="120000"/>
              </a:lnSpc>
            </a:pPr>
            <a:r>
              <a:rPr lang="en-US" sz="700" dirty="0" smtClean="0">
                <a:solidFill>
                  <a:srgbClr val="FFFFFF"/>
                </a:solidFill>
                <a:latin typeface="Open Sans"/>
                <a:cs typeface="Open Sans"/>
              </a:rPr>
              <a:t> </a:t>
            </a:r>
          </a:p>
          <a:p>
            <a:pPr algn="ctr">
              <a:lnSpc>
                <a:spcPct val="120000"/>
              </a:lnSpc>
            </a:pPr>
            <a:endParaRPr lang="en-US" sz="700" dirty="0">
              <a:solidFill>
                <a:srgbClr val="FFFFFF"/>
              </a:solidFill>
              <a:latin typeface="Open Sans"/>
              <a:cs typeface="Open Sans"/>
            </a:endParaRPr>
          </a:p>
        </p:txBody>
      </p:sp>
      <p:pic>
        <p:nvPicPr>
          <p:cNvPr id="2" name="Picture 1" descr="SI-lockup-white-header-stacked.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302000" y="2009742"/>
            <a:ext cx="2540000" cy="1536700"/>
          </a:xfrm>
          <a:prstGeom prst="rect">
            <a:avLst/>
          </a:prstGeom>
        </p:spPr>
      </p:pic>
    </p:spTree>
    <p:extLst>
      <p:ext uri="{BB962C8B-B14F-4D97-AF65-F5344CB8AC3E}">
        <p14:creationId xmlns:p14="http://schemas.microsoft.com/office/powerpoint/2010/main" val="2862773772"/>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2841882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417113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7CD418-9E4B-4306-8C33-5AEB4C2A3D93}" type="datetimeFigureOut">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661391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7CD418-9E4B-4306-8C33-5AEB4C2A3D93}" type="datetimeFigureOut">
              <a:rPr lang="en-US" smtClean="0"/>
              <a:t>11/16/15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322058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7CD418-9E4B-4306-8C33-5AEB4C2A3D93}" type="datetimeFigureOut">
              <a:rPr lang="en-US" smtClean="0"/>
              <a:t>11/16/15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2518702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CD418-9E4B-4306-8C33-5AEB4C2A3D93}" type="datetimeFigureOut">
              <a:rPr lang="en-US" smtClean="0"/>
              <a:t>11/16/15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3098364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7CD418-9E4B-4306-8C33-5AEB4C2A3D93}" type="datetimeFigureOut">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3762794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7CD418-9E4B-4306-8C33-5AEB4C2A3D93}" type="datetimeFigureOut">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19699307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CD418-9E4B-4306-8C33-5AEB4C2A3D93}" type="datetimeFigureOut">
              <a:rPr lang="en-US" smtClean="0"/>
              <a:t>11/16/15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69E211-9EF7-41AD-8E50-6EECB346A1E8}" type="slidenum">
              <a:rPr lang="en-US" smtClean="0"/>
              <a:t>‹#›</a:t>
            </a:fld>
            <a:endParaRPr lang="en-US"/>
          </a:p>
        </p:txBody>
      </p:sp>
    </p:spTree>
    <p:extLst>
      <p:ext uri="{BB962C8B-B14F-4D97-AF65-F5344CB8AC3E}">
        <p14:creationId xmlns:p14="http://schemas.microsoft.com/office/powerpoint/2010/main" val="2640356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tif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2644775"/>
            <a:ext cx="5943600" cy="1470025"/>
          </a:xfrm>
        </p:spPr>
        <p:txBody>
          <a:bodyPr>
            <a:noAutofit/>
          </a:bodyPr>
          <a:lstStyle/>
          <a:p>
            <a:pPr algn="l"/>
            <a:r>
              <a:rPr lang="en-US" sz="3600" dirty="0">
                <a:solidFill>
                  <a:srgbClr val="000000"/>
                </a:solidFill>
              </a:rPr>
              <a:t>“Recall how the Israelites came to the river Jordan and were promised the waters would part, and they would be able to cross over on dry ground. Interestingly, the waters did not part as the children of Israel stood on the banks of the river waiting for something to happen; rather, the soles of their feet were wet before the water </a:t>
            </a:r>
            <a:r>
              <a:rPr lang="en-US" sz="3600" dirty="0" smtClean="0">
                <a:solidFill>
                  <a:srgbClr val="000000"/>
                </a:solidFill>
              </a:rPr>
              <a:t>parted.</a:t>
            </a:r>
            <a:endParaRPr lang="en-US" sz="3600" strike="sngStrike" dirty="0">
              <a:solidFill>
                <a:srgbClr val="000000"/>
              </a:solidFill>
            </a:endParaRPr>
          </a:p>
        </p:txBody>
      </p:sp>
      <p:sp>
        <p:nvSpPr>
          <p:cNvPr id="3" name="Subtitle 2"/>
          <p:cNvSpPr>
            <a:spLocks noGrp="1"/>
          </p:cNvSpPr>
          <p:nvPr>
            <p:ph type="subTitle" idx="1"/>
          </p:nvPr>
        </p:nvSpPr>
        <p:spPr>
          <a:xfrm>
            <a:off x="228600" y="3962400"/>
            <a:ext cx="2667000" cy="1143000"/>
          </a:xfrm>
        </p:spPr>
        <p:txBody>
          <a:bodyPr>
            <a:normAutofit fontScale="55000" lnSpcReduction="20000"/>
          </a:bodyPr>
          <a:lstStyle/>
          <a:p>
            <a:r>
              <a:rPr lang="en-US" sz="4200" b="1" dirty="0" smtClean="0">
                <a:solidFill>
                  <a:schemeClr val="tx1"/>
                </a:solidFill>
              </a:rPr>
              <a:t>David A. Bednar</a:t>
            </a:r>
          </a:p>
          <a:p>
            <a:r>
              <a:rPr lang="en-US" dirty="0"/>
              <a:t>“Seek </a:t>
            </a:r>
            <a:r>
              <a:rPr lang="en-US" dirty="0">
                <a:solidFill>
                  <a:schemeClr val="bg1">
                    <a:lumMod val="50000"/>
                  </a:schemeClr>
                </a:solidFill>
              </a:rPr>
              <a:t>Learning by Faith,” </a:t>
            </a:r>
            <a:r>
              <a:rPr lang="en-US" i="1" dirty="0">
                <a:solidFill>
                  <a:schemeClr val="bg1">
                    <a:lumMod val="50000"/>
                  </a:schemeClr>
                </a:solidFill>
              </a:rPr>
              <a:t>Ensign,</a:t>
            </a:r>
            <a:r>
              <a:rPr lang="en-US" dirty="0">
                <a:solidFill>
                  <a:schemeClr val="bg1">
                    <a:lumMod val="50000"/>
                  </a:schemeClr>
                </a:solidFill>
              </a:rPr>
              <a:t> Sept</a:t>
            </a:r>
            <a:r>
              <a:rPr lang="en-US" dirty="0"/>
              <a:t>. 2007, 63</a:t>
            </a:r>
            <a:endParaRPr lang="en-US" dirty="0">
              <a:solidFill>
                <a:schemeClr val="tx1"/>
              </a:solidFill>
            </a:endParaRPr>
          </a:p>
        </p:txBody>
      </p:sp>
      <p:sp>
        <p:nvSpPr>
          <p:cNvPr id="4" name="Rectangle 3"/>
          <p:cNvSpPr/>
          <p:nvPr/>
        </p:nvSpPr>
        <p:spPr>
          <a:xfrm>
            <a:off x="457200" y="990600"/>
            <a:ext cx="2209800" cy="274320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188137" y="6477000"/>
            <a:ext cx="716863" cy="369332"/>
          </a:xfrm>
          <a:prstGeom prst="rect">
            <a:avLst/>
          </a:prstGeom>
          <a:noFill/>
        </p:spPr>
        <p:txBody>
          <a:bodyPr wrap="none" rtlCol="0">
            <a:spAutoFit/>
          </a:bodyPr>
          <a:lstStyle/>
          <a:p>
            <a:r>
              <a:rPr lang="en-US" dirty="0" smtClean="0">
                <a:solidFill>
                  <a:schemeClr val="bg1">
                    <a:lumMod val="75000"/>
                  </a:schemeClr>
                </a:solidFill>
              </a:rPr>
              <a:t>1 of 2</a:t>
            </a:r>
            <a:endParaRPr lang="en-US" dirty="0">
              <a:solidFill>
                <a:schemeClr val="bg1">
                  <a:lumMod val="75000"/>
                </a:schemeClr>
              </a:solidFill>
            </a:endParaRPr>
          </a:p>
        </p:txBody>
      </p:sp>
      <p:pic>
        <p:nvPicPr>
          <p:cNvPr id="6" name="Picture 5" descr="BednarDA-0503crp.t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6263" y="990600"/>
            <a:ext cx="2140737" cy="2854631"/>
          </a:xfrm>
          <a:prstGeom prst="rect">
            <a:avLst/>
          </a:prstGeom>
        </p:spPr>
      </p:pic>
    </p:spTree>
    <p:extLst>
      <p:ext uri="{BB962C8B-B14F-4D97-AF65-F5344CB8AC3E}">
        <p14:creationId xmlns:p14="http://schemas.microsoft.com/office/powerpoint/2010/main" val="401578801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1806575"/>
            <a:ext cx="5943600" cy="1470025"/>
          </a:xfrm>
        </p:spPr>
        <p:txBody>
          <a:bodyPr>
            <a:noAutofit/>
          </a:bodyPr>
          <a:lstStyle/>
          <a:p>
            <a:pPr algn="l"/>
            <a:r>
              <a:rPr lang="en-US" sz="3600" dirty="0" smtClean="0"/>
              <a:t>The </a:t>
            </a:r>
            <a:r>
              <a:rPr lang="en-US" sz="3600" dirty="0"/>
              <a:t>faith of the Israelites was manifested in the fact that they walked into the water </a:t>
            </a:r>
            <a:r>
              <a:rPr lang="en-US" sz="3600" i="1" dirty="0"/>
              <a:t>before</a:t>
            </a:r>
            <a:r>
              <a:rPr lang="en-US" sz="3600" dirty="0"/>
              <a:t> it parted. They walked into the river Jordan with a future-facing assurance of things hoped </a:t>
            </a:r>
            <a:r>
              <a:rPr lang="en-US" sz="3600" dirty="0" smtClean="0"/>
              <a:t>for.”</a:t>
            </a:r>
            <a:endParaRPr lang="en-US" sz="3600" dirty="0"/>
          </a:p>
        </p:txBody>
      </p:sp>
      <p:sp>
        <p:nvSpPr>
          <p:cNvPr id="3" name="Subtitle 2"/>
          <p:cNvSpPr>
            <a:spLocks noGrp="1"/>
          </p:cNvSpPr>
          <p:nvPr>
            <p:ph type="subTitle" idx="1"/>
          </p:nvPr>
        </p:nvSpPr>
        <p:spPr>
          <a:xfrm>
            <a:off x="228600" y="3962400"/>
            <a:ext cx="2667000" cy="1143000"/>
          </a:xfrm>
        </p:spPr>
        <p:txBody>
          <a:bodyPr>
            <a:normAutofit fontScale="55000" lnSpcReduction="20000"/>
          </a:bodyPr>
          <a:lstStyle/>
          <a:p>
            <a:r>
              <a:rPr lang="en-US" sz="4200" b="1" dirty="0" smtClean="0">
                <a:solidFill>
                  <a:schemeClr val="tx1"/>
                </a:solidFill>
              </a:rPr>
              <a:t>David A. Bednar</a:t>
            </a:r>
          </a:p>
          <a:p>
            <a:r>
              <a:rPr lang="en-US" dirty="0"/>
              <a:t>“Seek </a:t>
            </a:r>
            <a:r>
              <a:rPr lang="en-US" dirty="0">
                <a:solidFill>
                  <a:srgbClr val="7F7F7F"/>
                </a:solidFill>
              </a:rPr>
              <a:t>Learning by Faith,” </a:t>
            </a:r>
            <a:r>
              <a:rPr lang="en-US" i="1" dirty="0">
                <a:solidFill>
                  <a:srgbClr val="7F7F7F"/>
                </a:solidFill>
              </a:rPr>
              <a:t>Ensign,</a:t>
            </a:r>
            <a:r>
              <a:rPr lang="en-US" dirty="0">
                <a:solidFill>
                  <a:srgbClr val="7F7F7F"/>
                </a:solidFill>
              </a:rPr>
              <a:t> Sept</a:t>
            </a:r>
            <a:r>
              <a:rPr lang="en-US" dirty="0"/>
              <a:t>. 2007, 63</a:t>
            </a:r>
            <a:endParaRPr lang="en-US" dirty="0">
              <a:solidFill>
                <a:schemeClr val="tx1"/>
              </a:solidFill>
            </a:endParaRPr>
          </a:p>
        </p:txBody>
      </p:sp>
      <p:sp>
        <p:nvSpPr>
          <p:cNvPr id="4" name="Rectangle 3"/>
          <p:cNvSpPr/>
          <p:nvPr/>
        </p:nvSpPr>
        <p:spPr>
          <a:xfrm>
            <a:off x="457200" y="990600"/>
            <a:ext cx="2209800" cy="274320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188137" y="6477000"/>
            <a:ext cx="716863" cy="369332"/>
          </a:xfrm>
          <a:prstGeom prst="rect">
            <a:avLst/>
          </a:prstGeom>
          <a:noFill/>
        </p:spPr>
        <p:txBody>
          <a:bodyPr wrap="none" rtlCol="0">
            <a:spAutoFit/>
          </a:bodyPr>
          <a:lstStyle/>
          <a:p>
            <a:r>
              <a:rPr lang="en-US" dirty="0" smtClean="0">
                <a:solidFill>
                  <a:schemeClr val="bg1">
                    <a:lumMod val="75000"/>
                  </a:schemeClr>
                </a:solidFill>
              </a:rPr>
              <a:t>2 of 2</a:t>
            </a:r>
            <a:endParaRPr lang="en-US" dirty="0">
              <a:solidFill>
                <a:schemeClr val="bg1">
                  <a:lumMod val="75000"/>
                </a:schemeClr>
              </a:solidFill>
            </a:endParaRPr>
          </a:p>
        </p:txBody>
      </p:sp>
      <p:pic>
        <p:nvPicPr>
          <p:cNvPr id="7" name="Picture 6" descr="BednarDA-0503crp.t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6263" y="990600"/>
            <a:ext cx="2140737" cy="2854631"/>
          </a:xfrm>
          <a:prstGeom prst="rect">
            <a:avLst/>
          </a:prstGeom>
        </p:spPr>
      </p:pic>
    </p:spTree>
    <p:extLst>
      <p:ext uri="{BB962C8B-B14F-4D97-AF65-F5344CB8AC3E}">
        <p14:creationId xmlns:p14="http://schemas.microsoft.com/office/powerpoint/2010/main" val="251969229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1800" y="914400"/>
            <a:ext cx="5943600" cy="3048000"/>
          </a:xfrm>
        </p:spPr>
        <p:txBody>
          <a:bodyPr>
            <a:normAutofit/>
          </a:bodyPr>
          <a:lstStyle/>
          <a:p>
            <a:pPr marL="0" indent="0">
              <a:buNone/>
            </a:pPr>
            <a:r>
              <a:rPr lang="en-US" sz="3600" dirty="0" smtClean="0"/>
              <a:t>“Remembering enables us to see God’s hand in our past, just as prophecy and faith assure us of God’s hand in our future.”</a:t>
            </a:r>
            <a:endParaRPr lang="en-US" sz="3600" dirty="0"/>
          </a:p>
        </p:txBody>
      </p:sp>
      <p:sp>
        <p:nvSpPr>
          <p:cNvPr id="4" name="Subtitle 2"/>
          <p:cNvSpPr txBox="1">
            <a:spLocks/>
          </p:cNvSpPr>
          <p:nvPr/>
        </p:nvSpPr>
        <p:spPr>
          <a:xfrm>
            <a:off x="228600" y="3962400"/>
            <a:ext cx="2667000" cy="1143000"/>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4200" b="1" dirty="0" smtClean="0"/>
              <a:t>Marlin K. Jensen</a:t>
            </a:r>
          </a:p>
          <a:p>
            <a:pPr marL="0" indent="0" algn="ctr">
              <a:buNone/>
            </a:pPr>
            <a:r>
              <a:rPr lang="en-US" dirty="0" smtClean="0">
                <a:solidFill>
                  <a:srgbClr val="7F7F7F"/>
                </a:solidFill>
              </a:rPr>
              <a:t>“Remember and Perish Not,” </a:t>
            </a:r>
            <a:r>
              <a:rPr lang="en-US" i="1" dirty="0" smtClean="0">
                <a:solidFill>
                  <a:srgbClr val="7F7F7F"/>
                </a:solidFill>
              </a:rPr>
              <a:t>Ensign </a:t>
            </a:r>
            <a:r>
              <a:rPr lang="en-US" dirty="0" smtClean="0">
                <a:solidFill>
                  <a:srgbClr val="7F7F7F"/>
                </a:solidFill>
              </a:rPr>
              <a:t>or </a:t>
            </a:r>
            <a:r>
              <a:rPr lang="en-US" i="1" dirty="0" err="1" smtClean="0">
                <a:solidFill>
                  <a:srgbClr val="7F7F7F"/>
                </a:solidFill>
              </a:rPr>
              <a:t>Liahona</a:t>
            </a:r>
            <a:r>
              <a:rPr lang="en-US" i="1" dirty="0" smtClean="0">
                <a:solidFill>
                  <a:srgbClr val="7F7F7F"/>
                </a:solidFill>
              </a:rPr>
              <a:t>, </a:t>
            </a:r>
            <a:r>
              <a:rPr lang="en-US" dirty="0" smtClean="0">
                <a:solidFill>
                  <a:srgbClr val="7F7F7F"/>
                </a:solidFill>
              </a:rPr>
              <a:t>May 2007, 38</a:t>
            </a:r>
            <a:endParaRPr lang="en-US" dirty="0">
              <a:solidFill>
                <a:srgbClr val="7F7F7F"/>
              </a:solidFill>
            </a:endParaRPr>
          </a:p>
        </p:txBody>
      </p:sp>
      <p:pic>
        <p:nvPicPr>
          <p:cNvPr id="2" name="Picture 1" descr="JensenM-0309altcrp.t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990600"/>
            <a:ext cx="2190750" cy="2921000"/>
          </a:xfrm>
          <a:prstGeom prst="rect">
            <a:avLst/>
          </a:prstGeom>
        </p:spPr>
      </p:pic>
    </p:spTree>
    <p:extLst>
      <p:ext uri="{BB962C8B-B14F-4D97-AF65-F5344CB8AC3E}">
        <p14:creationId xmlns:p14="http://schemas.microsoft.com/office/powerpoint/2010/main" val="3182771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0909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2198</TotalTime>
  <Words>171</Words>
  <Application>Microsoft Macintosh PowerPoint</Application>
  <PresentationFormat>On-screen Show (4:3)</PresentationFormat>
  <Paragraphs>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“Recall how the Israelites came to the river Jordan and were promised the waters would part, and they would be able to cross over on dry ground. Interestingly, the waters did not part as the children of Israel stood on the banks of the river waiting for something to happen; rather, the soles of their feet were wet before the water parted.</vt:lpstr>
      <vt:lpstr>The faith of the Israelites was manifested in the fact that they walked into the water before it parted. They walked into the river Jordan with a future-facing assurance of things hoped for.”</vt:lpstr>
      <vt:lpstr>PowerPoint Presentation</vt:lpstr>
      <vt:lpstr>PowerPoint Presentation</vt:lpstr>
    </vt:vector>
  </TitlesOfParts>
  <Company>LDS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BurnhamBT</dc:creator>
  <cp:lastModifiedBy>Mark Hales</cp:lastModifiedBy>
  <cp:revision>271</cp:revision>
  <dcterms:created xsi:type="dcterms:W3CDTF">2015-03-23T21:49:50Z</dcterms:created>
  <dcterms:modified xsi:type="dcterms:W3CDTF">2015-11-16T15:42:29Z</dcterms:modified>
</cp:coreProperties>
</file>