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tiff" ContentType="image/tiff"/>
  <Default Extension="emf" ContentType="image/x-emf"/>
  <Default Extension="rels" ContentType="application/vnd.openxmlformats-package.relationships+xml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75" d="100"/>
          <a:sy n="175" d="100"/>
        </p:scale>
        <p:origin x="-488" y="-1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E868B4-A3D0-4B18-A8FC-68D71D845066}" type="datetimeFigureOut">
              <a:rPr lang="en-US" smtClean="0"/>
              <a:t>11/16/15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D6944E-2FD9-4E79-8E69-5E50CC56AA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6746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emf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CD418-9E4B-4306-8C33-5AEB4C2A3D93}" type="datetimeFigureOut">
              <a:rPr lang="en-US" smtClean="0"/>
              <a:t>11/16/15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9E211-9EF7-41AD-8E50-6EECB346A1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2985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CD418-9E4B-4306-8C33-5AEB4C2A3D93}" type="datetimeFigureOut">
              <a:rPr lang="en-US" smtClean="0"/>
              <a:t>11/16/15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9E211-9EF7-41AD-8E50-6EECB346A1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2262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CD418-9E4B-4306-8C33-5AEB4C2A3D93}" type="datetimeFigureOut">
              <a:rPr lang="en-US" smtClean="0"/>
              <a:t>11/16/15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9E211-9EF7-41AD-8E50-6EECB346A1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4962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7" cy="6857998"/>
          </a:xfrm>
          <a:prstGeom prst="rect">
            <a:avLst/>
          </a:prstGeom>
        </p:spPr>
      </p:pic>
      <p:sp>
        <p:nvSpPr>
          <p:cNvPr id="6" name="TextBox 5"/>
          <p:cNvSpPr txBox="1"/>
          <p:nvPr userDrawn="1"/>
        </p:nvSpPr>
        <p:spPr>
          <a:xfrm>
            <a:off x="1392930" y="5473519"/>
            <a:ext cx="6360201" cy="624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endParaRPr lang="en-US" sz="700" dirty="0" smtClean="0">
              <a:solidFill>
                <a:srgbClr val="FFFFFF"/>
              </a:solidFill>
              <a:latin typeface="Open Sans"/>
              <a:cs typeface="Open Sans"/>
            </a:endParaRPr>
          </a:p>
          <a:p>
            <a:pPr algn="ctr">
              <a:lnSpc>
                <a:spcPct val="120000"/>
              </a:lnSpc>
            </a:pPr>
            <a:r>
              <a:rPr lang="en-US" sz="700" dirty="0" smtClean="0">
                <a:solidFill>
                  <a:srgbClr val="FFFFFF"/>
                </a:solidFill>
                <a:latin typeface="Open Sans"/>
                <a:cs typeface="Open Sans"/>
              </a:rPr>
              <a:t>© 2015 by Intellectual Reserve, Inc.</a:t>
            </a:r>
            <a:r>
              <a:rPr lang="en-US" sz="700" baseline="0" dirty="0" smtClean="0">
                <a:solidFill>
                  <a:srgbClr val="FFFFFF"/>
                </a:solidFill>
                <a:latin typeface="Open Sans"/>
                <a:cs typeface="Open Sans"/>
              </a:rPr>
              <a:t> </a:t>
            </a:r>
            <a:r>
              <a:rPr lang="en-US" sz="700" dirty="0" smtClean="0">
                <a:solidFill>
                  <a:srgbClr val="FFFFFF"/>
                </a:solidFill>
                <a:latin typeface="Open Sans"/>
                <a:cs typeface="Open Sans"/>
              </a:rPr>
              <a:t>All rights reserved.</a:t>
            </a:r>
            <a:r>
              <a:rPr lang="en-US" sz="700" baseline="0" dirty="0" smtClean="0">
                <a:solidFill>
                  <a:srgbClr val="FFFFFF"/>
                </a:solidFill>
                <a:latin typeface="Open Sans"/>
                <a:cs typeface="Open Sans"/>
              </a:rPr>
              <a:t> </a:t>
            </a:r>
            <a:r>
              <a:rPr lang="en-US" sz="700" dirty="0" smtClean="0">
                <a:solidFill>
                  <a:srgbClr val="FFFFFF"/>
                </a:solidFill>
                <a:latin typeface="Open Sans"/>
                <a:cs typeface="Open Sans"/>
              </a:rPr>
              <a:t>English approval: 9/15. PD60000453</a:t>
            </a:r>
          </a:p>
          <a:p>
            <a:pPr algn="ctr">
              <a:lnSpc>
                <a:spcPct val="120000"/>
              </a:lnSpc>
            </a:pPr>
            <a:r>
              <a:rPr lang="en-US" sz="700" dirty="0" smtClean="0">
                <a:solidFill>
                  <a:srgbClr val="FFFFFF"/>
                </a:solidFill>
                <a:latin typeface="Open Sans"/>
                <a:cs typeface="Open Sans"/>
              </a:rPr>
              <a:t> </a:t>
            </a:r>
          </a:p>
          <a:p>
            <a:pPr algn="ctr">
              <a:lnSpc>
                <a:spcPct val="120000"/>
              </a:lnSpc>
            </a:pPr>
            <a:endParaRPr lang="en-US" sz="700" dirty="0">
              <a:solidFill>
                <a:srgbClr val="FFFFFF"/>
              </a:solidFill>
              <a:latin typeface="Open Sans"/>
              <a:cs typeface="Open Sans"/>
            </a:endParaRPr>
          </a:p>
        </p:txBody>
      </p:sp>
      <p:pic>
        <p:nvPicPr>
          <p:cNvPr id="2" name="Picture 1" descr="SI-lockup-white-header-stacked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2000" y="2009742"/>
            <a:ext cx="2540000" cy="1536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27737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CD418-9E4B-4306-8C33-5AEB4C2A3D93}" type="datetimeFigureOut">
              <a:rPr lang="en-US" smtClean="0"/>
              <a:t>11/16/15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9E211-9EF7-41AD-8E50-6EECB346A1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8823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CD418-9E4B-4306-8C33-5AEB4C2A3D93}" type="datetimeFigureOut">
              <a:rPr lang="en-US" smtClean="0"/>
              <a:t>11/16/15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9E211-9EF7-41AD-8E50-6EECB346A1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1365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CD418-9E4B-4306-8C33-5AEB4C2A3D93}" type="datetimeFigureOut">
              <a:rPr lang="en-US" smtClean="0"/>
              <a:t>11/16/15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9E211-9EF7-41AD-8E50-6EECB346A1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3917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CD418-9E4B-4306-8C33-5AEB4C2A3D93}" type="datetimeFigureOut">
              <a:rPr lang="en-US" smtClean="0"/>
              <a:t>11/16/15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9E211-9EF7-41AD-8E50-6EECB346A1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588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CD418-9E4B-4306-8C33-5AEB4C2A3D93}" type="datetimeFigureOut">
              <a:rPr lang="en-US" smtClean="0"/>
              <a:t>11/16/15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9E211-9EF7-41AD-8E50-6EECB346A1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7027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CD418-9E4B-4306-8C33-5AEB4C2A3D93}" type="datetimeFigureOut">
              <a:rPr lang="en-US" smtClean="0"/>
              <a:t>11/16/15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9E211-9EF7-41AD-8E50-6EECB346A1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364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CD418-9E4B-4306-8C33-5AEB4C2A3D93}" type="datetimeFigureOut">
              <a:rPr lang="en-US" smtClean="0"/>
              <a:t>11/16/15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9E211-9EF7-41AD-8E50-6EECB346A1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7949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CD418-9E4B-4306-8C33-5AEB4C2A3D93}" type="datetimeFigureOut">
              <a:rPr lang="en-US" smtClean="0"/>
              <a:t>11/16/15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9E211-9EF7-41AD-8E50-6EECB346A1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9307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7CD418-9E4B-4306-8C33-5AEB4C2A3D93}" type="datetimeFigureOut">
              <a:rPr lang="en-US" smtClean="0"/>
              <a:t>11/16/15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69E211-9EF7-41AD-8E50-6EECB346A1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3566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tif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tif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24200" y="2339975"/>
            <a:ext cx="5867400" cy="1470025"/>
          </a:xfrm>
        </p:spPr>
        <p:txBody>
          <a:bodyPr>
            <a:noAutofit/>
          </a:bodyPr>
          <a:lstStyle/>
          <a:p>
            <a:pPr algn="l"/>
            <a:r>
              <a:rPr lang="en-US" sz="3600" dirty="0"/>
              <a:t>“There are going to be times in our lives when someone else gets an unexpected blessing or receives some special recognition. May I plead with us not to be hurt—and certainly not to feel envious—when good fortune comes to another person</a:t>
            </a:r>
            <a:r>
              <a:rPr lang="en-US" sz="3600" dirty="0" smtClean="0"/>
              <a:t>? 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962400"/>
            <a:ext cx="2667000" cy="1143000"/>
          </a:xfrm>
        </p:spPr>
        <p:txBody>
          <a:bodyPr>
            <a:normAutofit fontScale="55000" lnSpcReduction="20000"/>
          </a:bodyPr>
          <a:lstStyle/>
          <a:p>
            <a:r>
              <a:rPr lang="en-US" sz="4200" b="1" dirty="0" smtClean="0">
                <a:solidFill>
                  <a:schemeClr val="tx1"/>
                </a:solidFill>
              </a:rPr>
              <a:t>Jeffrey R. Holland</a:t>
            </a:r>
          </a:p>
          <a:p>
            <a:r>
              <a:rPr lang="en-US" dirty="0"/>
              <a:t>“The Laborers in the Vineyard,</a:t>
            </a:r>
            <a:r>
              <a:rPr lang="en-US" dirty="0">
                <a:solidFill>
                  <a:srgbClr val="7F7F7F"/>
                </a:solidFill>
              </a:rPr>
              <a:t>” </a:t>
            </a:r>
            <a:r>
              <a:rPr lang="en-US" i="1" dirty="0">
                <a:solidFill>
                  <a:srgbClr val="7F7F7F"/>
                </a:solidFill>
              </a:rPr>
              <a:t>Ensign</a:t>
            </a:r>
            <a:r>
              <a:rPr lang="en-US" dirty="0">
                <a:solidFill>
                  <a:srgbClr val="7F7F7F"/>
                </a:solidFill>
              </a:rPr>
              <a:t> or </a:t>
            </a:r>
            <a:r>
              <a:rPr lang="en-US" i="1" dirty="0" err="1">
                <a:solidFill>
                  <a:srgbClr val="7F7F7F"/>
                </a:solidFill>
              </a:rPr>
              <a:t>Liahona</a:t>
            </a:r>
            <a:r>
              <a:rPr lang="en-US" i="1" dirty="0">
                <a:solidFill>
                  <a:srgbClr val="7F7F7F"/>
                </a:solidFill>
              </a:rPr>
              <a:t>,</a:t>
            </a:r>
            <a:r>
              <a:rPr lang="en-US" dirty="0">
                <a:solidFill>
                  <a:srgbClr val="7F7F7F"/>
                </a:solidFill>
              </a:rPr>
              <a:t> May </a:t>
            </a:r>
            <a:r>
              <a:rPr lang="en-US" dirty="0"/>
              <a:t>2012, 31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57200" y="990600"/>
            <a:ext cx="2209800" cy="2743200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143000" y="6412468"/>
            <a:ext cx="7168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1 of 2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pic>
        <p:nvPicPr>
          <p:cNvPr id="5" name="Picture 4" descr="HollandJR-0503crp.tif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838200"/>
            <a:ext cx="2286000" cy="30470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76609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24200" y="1905000"/>
            <a:ext cx="5867400" cy="1470025"/>
          </a:xfrm>
        </p:spPr>
        <p:txBody>
          <a:bodyPr>
            <a:noAutofit/>
          </a:bodyPr>
          <a:lstStyle/>
          <a:p>
            <a:pPr algn="l"/>
            <a:r>
              <a:rPr lang="en-US" sz="3600" dirty="0" smtClean="0"/>
              <a:t>We </a:t>
            </a:r>
            <a:r>
              <a:rPr lang="en-US" sz="3600" dirty="0"/>
              <a:t>are not diminished when someone else is added upon. We are not in a race against each </a:t>
            </a:r>
            <a:r>
              <a:rPr lang="en-US" sz="3600" dirty="0" smtClean="0"/>
              <a:t>other. . . . </a:t>
            </a:r>
            <a:r>
              <a:rPr lang="en-US" sz="3600" dirty="0"/>
              <a:t>The race we are </a:t>
            </a:r>
            <a:r>
              <a:rPr lang="en-US" sz="3600" i="1" dirty="0"/>
              <a:t>really</a:t>
            </a:r>
            <a:r>
              <a:rPr lang="en-US" sz="3600" dirty="0"/>
              <a:t> in is the race against sin, and surely envy is one of the most universal of </a:t>
            </a:r>
            <a:r>
              <a:rPr lang="en-US" sz="3600" dirty="0" smtClean="0"/>
              <a:t>those.”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962400"/>
            <a:ext cx="2667000" cy="1143000"/>
          </a:xfrm>
        </p:spPr>
        <p:txBody>
          <a:bodyPr>
            <a:normAutofit fontScale="55000" lnSpcReduction="20000"/>
          </a:bodyPr>
          <a:lstStyle/>
          <a:p>
            <a:r>
              <a:rPr lang="en-US" sz="4200" b="1" dirty="0" smtClean="0">
                <a:solidFill>
                  <a:schemeClr val="tx1"/>
                </a:solidFill>
              </a:rPr>
              <a:t>Jeffrey R. Holland</a:t>
            </a:r>
          </a:p>
          <a:p>
            <a:r>
              <a:rPr lang="en-US" dirty="0"/>
              <a:t>“The Laborers in the </a:t>
            </a:r>
            <a:r>
              <a:rPr lang="en-US" dirty="0">
                <a:solidFill>
                  <a:srgbClr val="7F7F7F"/>
                </a:solidFill>
              </a:rPr>
              <a:t>Vineyard,” </a:t>
            </a:r>
            <a:r>
              <a:rPr lang="en-US" i="1" dirty="0">
                <a:solidFill>
                  <a:srgbClr val="7F7F7F"/>
                </a:solidFill>
              </a:rPr>
              <a:t>Ensign</a:t>
            </a:r>
            <a:r>
              <a:rPr lang="en-US" dirty="0">
                <a:solidFill>
                  <a:srgbClr val="7F7F7F"/>
                </a:solidFill>
              </a:rPr>
              <a:t> or </a:t>
            </a:r>
            <a:r>
              <a:rPr lang="en-US" i="1" dirty="0" err="1">
                <a:solidFill>
                  <a:srgbClr val="7F7F7F"/>
                </a:solidFill>
              </a:rPr>
              <a:t>Liahona</a:t>
            </a:r>
            <a:r>
              <a:rPr lang="en-US" i="1" dirty="0">
                <a:solidFill>
                  <a:srgbClr val="7F7F7F"/>
                </a:solidFill>
              </a:rPr>
              <a:t>,</a:t>
            </a:r>
            <a:r>
              <a:rPr lang="en-US" dirty="0">
                <a:solidFill>
                  <a:srgbClr val="7F7F7F"/>
                </a:solidFill>
              </a:rPr>
              <a:t> </a:t>
            </a:r>
            <a:r>
              <a:rPr lang="en-US" dirty="0"/>
              <a:t>May 2012, 31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57200" y="990600"/>
            <a:ext cx="2209800" cy="2743200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143000" y="6412468"/>
            <a:ext cx="7168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>
                <a:solidFill>
                  <a:schemeClr val="bg1">
                    <a:lumMod val="65000"/>
                  </a:schemeClr>
                </a:solidFill>
              </a:rPr>
              <a:t>2 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of 2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pic>
        <p:nvPicPr>
          <p:cNvPr id="7" name="Picture 6" descr="HollandJR-0503crp.tif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838200"/>
            <a:ext cx="2286000" cy="30470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65897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7090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2297</TotalTime>
  <Words>141</Words>
  <Application>Microsoft Macintosh PowerPoint</Application>
  <PresentationFormat>On-screen Show (4:3)</PresentationFormat>
  <Paragraphs>8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“There are going to be times in our lives when someone else gets an unexpected blessing or receives some special recognition. May I plead with us not to be hurt—and certainly not to feel envious—when good fortune comes to another person? </vt:lpstr>
      <vt:lpstr>We are not diminished when someone else is added upon. We are not in a race against each other. . . . The race we are really in is the race against sin, and surely envy is one of the most universal of those.”</vt:lpstr>
      <vt:lpstr>PowerPoint Presentation</vt:lpstr>
    </vt:vector>
  </TitlesOfParts>
  <Company>LDS Church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BurnhamBT</dc:creator>
  <cp:lastModifiedBy>Mark Hales</cp:lastModifiedBy>
  <cp:revision>296</cp:revision>
  <dcterms:created xsi:type="dcterms:W3CDTF">2015-03-23T21:49:50Z</dcterms:created>
  <dcterms:modified xsi:type="dcterms:W3CDTF">2015-11-16T15:40:18Z</dcterms:modified>
</cp:coreProperties>
</file>