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2" r:id="rId4"/>
    <p:sldId id="278" r:id="rId5"/>
    <p:sldId id="279" r:id="rId6"/>
    <p:sldId id="280" r:id="rId7"/>
    <p:sldId id="282" r:id="rId8"/>
    <p:sldId id="283" r:id="rId9"/>
    <p:sldId id="28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si Mae Walbe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5" d="100"/>
          <a:sy n="175" d="100"/>
        </p:scale>
        <p:origin x="-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33829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0532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50949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smtClean="0">
              <a:solidFill>
                <a:srgbClr val="FFFFFF"/>
              </a:solidFill>
              <a:latin typeface="Open Sans"/>
              <a:cs typeface="Open Sans"/>
            </a:endParaRPr>
          </a:p>
          <a:p>
            <a:pPr algn="ctr">
              <a:lnSpc>
                <a:spcPct val="120000"/>
              </a:lnSpc>
            </a:pPr>
            <a:r>
              <a:rPr lang="en-US" sz="700" dirty="0" smtClean="0">
                <a:solidFill>
                  <a:srgbClr val="FFFFFF"/>
                </a:solidFill>
                <a:latin typeface="Open Sans"/>
                <a:cs typeface="Open Sans"/>
              </a:rPr>
              <a:t>© 2015 by Intellectual Reserve, Inc.</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All rights reserved.</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English approval: 9/15. PD60000453</a:t>
            </a:r>
          </a:p>
          <a:p>
            <a:pPr algn="ctr">
              <a:lnSpc>
                <a:spcPct val="120000"/>
              </a:lnSpc>
            </a:pPr>
            <a:r>
              <a:rPr lang="en-US" sz="700" dirty="0" smtClean="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28627737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8418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4171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661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CD418-9E4B-4306-8C33-5AEB4C2A3D93}"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220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CD418-9E4B-4306-8C33-5AEB4C2A3D93}"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5187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D418-9E4B-4306-8C33-5AEB4C2A3D93}"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0983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762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96993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D418-9E4B-4306-8C33-5AEB4C2A3D93}" type="datetimeFigureOut">
              <a:rPr lang="en-US" smtClean="0"/>
              <a:t>11/16/15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211-9EF7-41AD-8E50-6EECB346A1E8}" type="slidenum">
              <a:rPr lang="en-US" smtClean="0"/>
              <a:t>‹#›</a:t>
            </a:fld>
            <a:endParaRPr lang="en-US"/>
          </a:p>
        </p:txBody>
      </p:sp>
    </p:spTree>
    <p:extLst>
      <p:ext uri="{BB962C8B-B14F-4D97-AF65-F5344CB8AC3E}">
        <p14:creationId xmlns:p14="http://schemas.microsoft.com/office/powerpoint/2010/main" val="26403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5867400" cy="1470025"/>
          </a:xfrm>
        </p:spPr>
        <p:txBody>
          <a:bodyPr>
            <a:noAutofit/>
          </a:bodyPr>
          <a:lstStyle/>
          <a:p>
            <a:pPr algn="l"/>
            <a:r>
              <a:rPr lang="en-US" sz="3600" dirty="0"/>
              <a:t>“This earth, all men [and women], animals, fish, fowls, plants, all things—all lived first as spirit entities. Their home was heaven, and the earth was created to be the place where they could take upon themselves </a:t>
            </a:r>
            <a:r>
              <a:rPr lang="en-US" sz="3600" dirty="0" smtClean="0"/>
              <a:t>mortality.”</a:t>
            </a:r>
            <a:r>
              <a:rPr lang="en-US" sz="3600" dirty="0"/>
              <a:t/>
            </a:r>
            <a:br>
              <a:rPr lang="en-US" sz="3600" dirty="0"/>
            </a:br>
            <a:endParaRPr lang="en-US" sz="3600" dirty="0"/>
          </a:p>
        </p:txBody>
      </p:sp>
      <p:sp>
        <p:nvSpPr>
          <p:cNvPr id="3" name="Subtitle 2"/>
          <p:cNvSpPr>
            <a:spLocks noGrp="1"/>
          </p:cNvSpPr>
          <p:nvPr>
            <p:ph type="subTitle" idx="1"/>
          </p:nvPr>
        </p:nvSpPr>
        <p:spPr>
          <a:xfrm>
            <a:off x="228600" y="3962400"/>
            <a:ext cx="2667000" cy="1524000"/>
          </a:xfrm>
        </p:spPr>
        <p:txBody>
          <a:bodyPr>
            <a:noAutofit/>
          </a:bodyPr>
          <a:lstStyle/>
          <a:p>
            <a:r>
              <a:rPr lang="en-US" sz="2000" b="1" dirty="0" smtClean="0">
                <a:solidFill>
                  <a:schemeClr val="tx1"/>
                </a:solidFill>
              </a:rPr>
              <a:t>Bruce R. </a:t>
            </a:r>
            <a:r>
              <a:rPr lang="en-US" sz="2000" b="1" dirty="0" err="1" smtClean="0">
                <a:solidFill>
                  <a:schemeClr val="tx1"/>
                </a:solidFill>
              </a:rPr>
              <a:t>McConkie</a:t>
            </a:r>
            <a:endParaRPr lang="en-US" sz="2000" b="1" dirty="0" smtClean="0">
              <a:solidFill>
                <a:schemeClr val="tx1"/>
              </a:solidFill>
            </a:endParaRPr>
          </a:p>
          <a:p>
            <a:r>
              <a:rPr lang="en-US" sz="1600" dirty="0">
                <a:solidFill>
                  <a:srgbClr val="7F7F7F"/>
                </a:solidFill>
              </a:rPr>
              <a:t>“Christ and the Creation,” </a:t>
            </a:r>
            <a:r>
              <a:rPr lang="en-US" sz="1600" i="1" dirty="0">
                <a:solidFill>
                  <a:srgbClr val="7F7F7F"/>
                </a:solidFill>
              </a:rPr>
              <a:t>Ensign,</a:t>
            </a:r>
            <a:r>
              <a:rPr lang="en-US" sz="1600" dirty="0">
                <a:solidFill>
                  <a:srgbClr val="7F7F7F"/>
                </a:solidFill>
              </a:rPr>
              <a:t> June 1982, 86</a:t>
            </a:r>
            <a:endParaRPr lang="en-US" sz="54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6412468"/>
            <a:ext cx="716863" cy="369332"/>
          </a:xfrm>
          <a:prstGeom prst="rect">
            <a:avLst/>
          </a:prstGeom>
          <a:noFill/>
        </p:spPr>
        <p:txBody>
          <a:bodyPr wrap="none" rtlCol="0">
            <a:spAutoFit/>
          </a:bodyPr>
          <a:lstStyle/>
          <a:p>
            <a:r>
              <a:rPr lang="en-US" dirty="0" smtClean="0">
                <a:solidFill>
                  <a:schemeClr val="bg1"/>
                </a:solidFill>
              </a:rPr>
              <a:t>1 of 2</a:t>
            </a:r>
            <a:endParaRPr lang="en-US" dirty="0">
              <a:solidFill>
                <a:schemeClr val="bg1"/>
              </a:solidFill>
            </a:endParaRPr>
          </a:p>
        </p:txBody>
      </p:sp>
      <p:pic>
        <p:nvPicPr>
          <p:cNvPr id="5" name="Picture 4" descr="MckonkieBR-05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838200"/>
            <a:ext cx="2286000" cy="3048347"/>
          </a:xfrm>
          <a:prstGeom prst="rect">
            <a:avLst/>
          </a:prstGeom>
        </p:spPr>
      </p:pic>
    </p:spTree>
    <p:extLst>
      <p:ext uri="{BB962C8B-B14F-4D97-AF65-F5344CB8AC3E}">
        <p14:creationId xmlns:p14="http://schemas.microsoft.com/office/powerpoint/2010/main" val="25679282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730375"/>
            <a:ext cx="5867400" cy="1470025"/>
          </a:xfrm>
        </p:spPr>
        <p:txBody>
          <a:bodyPr>
            <a:noAutofit/>
          </a:bodyPr>
          <a:lstStyle/>
          <a:p>
            <a:pPr algn="l"/>
            <a:r>
              <a:rPr lang="en-US" sz="3600" dirty="0"/>
              <a:t>“The rib, coming as it does from the side, seems to denote partnership. The rib signifies </a:t>
            </a:r>
            <a:r>
              <a:rPr lang="en-US" sz="3600" dirty="0" smtClean="0"/>
              <a:t>. . . </a:t>
            </a:r>
            <a:r>
              <a:rPr lang="en-US" sz="3600" dirty="0"/>
              <a:t>a lateral relationship as partners, to work and to live, side by </a:t>
            </a:r>
            <a:r>
              <a:rPr lang="en-US" sz="3600" dirty="0" smtClean="0"/>
              <a:t>side.”</a:t>
            </a:r>
            <a:endParaRPr lang="en-US" sz="3600" dirty="0"/>
          </a:p>
        </p:txBody>
      </p:sp>
      <p:sp>
        <p:nvSpPr>
          <p:cNvPr id="3" name="Subtitle 2"/>
          <p:cNvSpPr>
            <a:spLocks noGrp="1"/>
          </p:cNvSpPr>
          <p:nvPr>
            <p:ph type="subTitle" idx="1"/>
          </p:nvPr>
        </p:nvSpPr>
        <p:spPr>
          <a:xfrm>
            <a:off x="228600" y="3962400"/>
            <a:ext cx="2667000" cy="1524000"/>
          </a:xfrm>
        </p:spPr>
        <p:txBody>
          <a:bodyPr>
            <a:noAutofit/>
          </a:bodyPr>
          <a:lstStyle/>
          <a:p>
            <a:r>
              <a:rPr lang="en-US" sz="2000" b="1" dirty="0" smtClean="0">
                <a:solidFill>
                  <a:schemeClr val="tx1"/>
                </a:solidFill>
              </a:rPr>
              <a:t>Russell M. Nelson</a:t>
            </a:r>
          </a:p>
          <a:p>
            <a:r>
              <a:rPr lang="en-US" sz="1600" dirty="0">
                <a:solidFill>
                  <a:schemeClr val="bg1">
                    <a:lumMod val="50000"/>
                  </a:schemeClr>
                </a:solidFill>
              </a:rPr>
              <a:t>“Lessons from Eve,” </a:t>
            </a:r>
            <a:r>
              <a:rPr lang="en-US" sz="1600" i="1" dirty="0">
                <a:solidFill>
                  <a:schemeClr val="bg1">
                    <a:lumMod val="50000"/>
                  </a:schemeClr>
                </a:solidFill>
              </a:rPr>
              <a:t>Ensign,</a:t>
            </a:r>
            <a:r>
              <a:rPr lang="en-US" sz="1600" dirty="0">
                <a:solidFill>
                  <a:schemeClr val="bg1">
                    <a:lumMod val="50000"/>
                  </a:schemeClr>
                </a:solidFill>
              </a:rPr>
              <a:t> Nov. 1987, 87</a:t>
            </a:r>
            <a:endParaRPr lang="en-US" sz="5400" dirty="0">
              <a:solidFill>
                <a:schemeClr val="bg1">
                  <a:lumMod val="50000"/>
                </a:schemeClr>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lsonRM-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63600"/>
            <a:ext cx="2209800" cy="2946400"/>
          </a:xfrm>
          <a:prstGeom prst="rect">
            <a:avLst/>
          </a:prstGeom>
        </p:spPr>
      </p:pic>
    </p:spTree>
    <p:extLst>
      <p:ext uri="{BB962C8B-B14F-4D97-AF65-F5344CB8AC3E}">
        <p14:creationId xmlns:p14="http://schemas.microsoft.com/office/powerpoint/2010/main" val="859339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63775"/>
            <a:ext cx="5867400" cy="1470025"/>
          </a:xfrm>
        </p:spPr>
        <p:txBody>
          <a:bodyPr>
            <a:noAutofit/>
          </a:bodyPr>
          <a:lstStyle/>
          <a:p>
            <a:pPr algn="l"/>
            <a:r>
              <a:rPr lang="en-US" sz="3400" dirty="0"/>
              <a:t/>
            </a:r>
            <a:br>
              <a:rPr lang="en-US" sz="3400" dirty="0"/>
            </a:br>
            <a:r>
              <a:rPr lang="en-US" sz="3400" dirty="0"/>
              <a:t>“Two compelling doctrinal reasons help us to understand why eternal marriage is essential to the Father’s </a:t>
            </a:r>
            <a:r>
              <a:rPr lang="en-US" sz="3400" dirty="0" smtClean="0"/>
              <a:t>plan.</a:t>
            </a:r>
            <a:br>
              <a:rPr lang="en-US" sz="3400" dirty="0" smtClean="0"/>
            </a:br>
            <a:r>
              <a:rPr lang="en-US" sz="3400" dirty="0" smtClean="0"/>
              <a:t>“</a:t>
            </a:r>
            <a:r>
              <a:rPr lang="en-US" sz="3400" i="1" dirty="0" smtClean="0"/>
              <a:t>Reason </a:t>
            </a:r>
            <a:r>
              <a:rPr lang="en-US" sz="3400" i="1" dirty="0"/>
              <a:t>1: The natures of male and female spirits complete and perfect each other, and therefore men and women are intended to progress together toward </a:t>
            </a:r>
            <a:r>
              <a:rPr lang="en-US" sz="3400" i="1" dirty="0" smtClean="0"/>
              <a:t>exaltation.</a:t>
            </a:r>
            <a:endParaRPr lang="en-US" sz="3400" i="1" strike="sngStrike" dirty="0"/>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rgbClr val="7F7F7F"/>
                </a:solidFill>
              </a:rPr>
              <a:t>“Marriage Is Essential to His Eternal Plan,” </a:t>
            </a:r>
            <a:r>
              <a:rPr lang="en-US" sz="1600" i="1" dirty="0">
                <a:solidFill>
                  <a:srgbClr val="7F7F7F"/>
                </a:solidFill>
              </a:rPr>
              <a:t>Ensign,</a:t>
            </a:r>
            <a:r>
              <a:rPr lang="en-US" sz="1600" dirty="0">
                <a:solidFill>
                  <a:srgbClr val="7F7F7F"/>
                </a:solidFill>
              </a:rPr>
              <a:t> June 2006, 82–84; see also “The Family: A Proclamation to the World,” </a:t>
            </a:r>
            <a:r>
              <a:rPr lang="en-US" sz="1600" i="1" dirty="0">
                <a:solidFill>
                  <a:srgbClr val="7F7F7F"/>
                </a:solidFill>
              </a:rPr>
              <a:t>Ensign </a:t>
            </a:r>
            <a:r>
              <a:rPr lang="en-US" sz="1600" dirty="0">
                <a:solidFill>
                  <a:srgbClr val="7F7F7F"/>
                </a:solidFill>
              </a:rPr>
              <a:t>or </a:t>
            </a:r>
            <a:r>
              <a:rPr lang="en-US" sz="1600" i="1" dirty="0" err="1">
                <a:solidFill>
                  <a:srgbClr val="7F7F7F"/>
                </a:solidFill>
              </a:rPr>
              <a:t>Liahona</a:t>
            </a:r>
            <a:r>
              <a:rPr lang="en-US" sz="1600" i="1" dirty="0">
                <a:solidFill>
                  <a:srgbClr val="7F7F7F"/>
                </a:solidFill>
              </a:rPr>
              <a:t>, </a:t>
            </a:r>
            <a:r>
              <a:rPr lang="en-US" sz="1600" dirty="0">
                <a:solidFill>
                  <a:srgbClr val="7F7F7F"/>
                </a:solidFill>
              </a:rPr>
              <a:t>Nov. 2010, 129</a:t>
            </a:r>
            <a:endParaRPr lang="en-US" sz="87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smtClean="0">
                <a:solidFill>
                  <a:schemeClr val="bg1">
                    <a:lumMod val="65000"/>
                  </a:schemeClr>
                </a:solidFill>
              </a:rPr>
              <a:t>1 of </a:t>
            </a:r>
            <a:r>
              <a:rPr lang="en-US" dirty="0">
                <a:solidFill>
                  <a:schemeClr val="bg1">
                    <a:lumMod val="65000"/>
                  </a:schemeClr>
                </a:solidFill>
              </a:rPr>
              <a:t>6</a:t>
            </a:r>
          </a:p>
        </p:txBody>
      </p:sp>
      <p:pic>
        <p:nvPicPr>
          <p:cNvPr id="5" name="Picture 4"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229880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720975"/>
            <a:ext cx="5867400" cy="1470025"/>
          </a:xfrm>
        </p:spPr>
        <p:txBody>
          <a:bodyPr>
            <a:noAutofit/>
          </a:bodyPr>
          <a:lstStyle/>
          <a:p>
            <a:pPr algn="l"/>
            <a:r>
              <a:rPr lang="en-US" sz="3400" dirty="0">
                <a:solidFill>
                  <a:srgbClr val="000000"/>
                </a:solidFill>
              </a:rPr>
              <a:t/>
            </a:r>
            <a:br>
              <a:rPr lang="en-US" sz="3400" dirty="0">
                <a:solidFill>
                  <a:srgbClr val="000000"/>
                </a:solidFill>
              </a:rPr>
            </a:br>
            <a:r>
              <a:rPr lang="en-US" sz="3400" dirty="0" smtClean="0">
                <a:solidFill>
                  <a:srgbClr val="000000"/>
                </a:solidFill>
              </a:rPr>
              <a:t>“. . . For </a:t>
            </a:r>
            <a:r>
              <a:rPr lang="en-US" sz="3400" dirty="0">
                <a:solidFill>
                  <a:srgbClr val="000000"/>
                </a:solidFill>
              </a:rPr>
              <a:t>divine purposes, male and female spirits are different, distinctive, and </a:t>
            </a:r>
            <a:r>
              <a:rPr lang="en-US" sz="3400" dirty="0" smtClean="0">
                <a:solidFill>
                  <a:srgbClr val="000000"/>
                </a:solidFill>
              </a:rPr>
              <a:t>complementary.</a:t>
            </a:r>
            <a:r>
              <a:rPr lang="en-US" sz="3400" dirty="0">
                <a:solidFill>
                  <a:srgbClr val="000000"/>
                </a:solidFill>
              </a:rPr>
              <a:t> </a:t>
            </a:r>
            <a:r>
              <a:rPr lang="en-US" sz="3400" dirty="0" smtClean="0">
                <a:solidFill>
                  <a:srgbClr val="000000"/>
                </a:solidFill>
              </a:rPr>
              <a:t/>
            </a:r>
            <a:br>
              <a:rPr lang="en-US" sz="3400" dirty="0" smtClean="0">
                <a:solidFill>
                  <a:srgbClr val="000000"/>
                </a:solidFill>
              </a:rPr>
            </a:br>
            <a:r>
              <a:rPr lang="en-US" sz="3400" dirty="0" smtClean="0">
                <a:solidFill>
                  <a:srgbClr val="000000"/>
                </a:solidFill>
              </a:rPr>
              <a:t>“. . . The </a:t>
            </a:r>
            <a:r>
              <a:rPr lang="en-US" sz="3400" dirty="0">
                <a:solidFill>
                  <a:srgbClr val="000000"/>
                </a:solidFill>
              </a:rPr>
              <a:t>unique combination of spiritual, physical, mental, and emotional capacities of both males and females were needed to implement the plan of happiness. Alone, neither the man nor the woman could fulfill the purposes of his or her creation.</a:t>
            </a:r>
            <a:br>
              <a:rPr lang="en-US" sz="3400" dirty="0">
                <a:solidFill>
                  <a:srgbClr val="000000"/>
                </a:solidFill>
              </a:rPr>
            </a:br>
            <a:endParaRPr lang="en-US" sz="3400" dirty="0">
              <a:solidFill>
                <a:srgbClr val="000000"/>
              </a:solidFill>
            </a:endParaRPr>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chemeClr val="bg1">
                    <a:lumMod val="50000"/>
                  </a:schemeClr>
                </a:solidFill>
              </a:rPr>
              <a:t>“Marriage Is Essential to His Eternal Plan,” </a:t>
            </a:r>
            <a:r>
              <a:rPr lang="en-US" sz="1600" i="1" dirty="0">
                <a:solidFill>
                  <a:schemeClr val="bg1">
                    <a:lumMod val="50000"/>
                  </a:schemeClr>
                </a:solidFill>
              </a:rPr>
              <a:t>Ensign,</a:t>
            </a:r>
            <a:r>
              <a:rPr lang="en-US" sz="1600" dirty="0">
                <a:solidFill>
                  <a:schemeClr val="bg1">
                    <a:lumMod val="50000"/>
                  </a:schemeClr>
                </a:solidFill>
              </a:rPr>
              <a:t> June 2006, 82–84; see also “The Family: A Proclamation to the World,” </a:t>
            </a:r>
            <a:r>
              <a:rPr lang="en-US" sz="1600" i="1" dirty="0">
                <a:solidFill>
                  <a:schemeClr val="bg1">
                    <a:lumMod val="50000"/>
                  </a:schemeClr>
                </a:solidFill>
              </a:rPr>
              <a:t>Ensign </a:t>
            </a:r>
            <a:r>
              <a:rPr lang="en-US" sz="1600" dirty="0">
                <a:solidFill>
                  <a:schemeClr val="bg1">
                    <a:lumMod val="50000"/>
                  </a:schemeClr>
                </a:solidFill>
              </a:rPr>
              <a:t>or </a:t>
            </a:r>
            <a:r>
              <a:rPr lang="en-US" sz="1600" i="1" dirty="0" err="1">
                <a:solidFill>
                  <a:schemeClr val="bg1">
                    <a:lumMod val="50000"/>
                  </a:schemeClr>
                </a:solidFill>
              </a:rPr>
              <a:t>Liahona</a:t>
            </a:r>
            <a:r>
              <a:rPr lang="en-US" sz="1600" i="1" dirty="0">
                <a:solidFill>
                  <a:schemeClr val="bg1">
                    <a:lumMod val="50000"/>
                  </a:schemeClr>
                </a:solidFill>
              </a:rPr>
              <a:t>, </a:t>
            </a:r>
            <a:r>
              <a:rPr lang="en-US" sz="1600" dirty="0">
                <a:solidFill>
                  <a:schemeClr val="bg1">
                    <a:lumMod val="50000"/>
                  </a:schemeClr>
                </a:solidFill>
              </a:rPr>
              <a:t>Nov. 2010, 129</a:t>
            </a:r>
            <a:endParaRPr lang="en-US" sz="8700" dirty="0">
              <a:solidFill>
                <a:schemeClr val="bg1">
                  <a:lumMod val="50000"/>
                </a:schemeClr>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smtClean="0">
                <a:solidFill>
                  <a:schemeClr val="bg1">
                    <a:lumMod val="65000"/>
                  </a:schemeClr>
                </a:solidFill>
              </a:rPr>
              <a:t>2 of 6</a:t>
            </a:r>
            <a:endParaRPr lang="en-US" dirty="0">
              <a:solidFill>
                <a:schemeClr val="bg1">
                  <a:lumMod val="65000"/>
                </a:schemeClr>
              </a:solidFill>
            </a:endParaRPr>
          </a:p>
        </p:txBody>
      </p:sp>
      <p:pic>
        <p:nvPicPr>
          <p:cNvPr id="7" name="Picture 6"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27253986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09800"/>
            <a:ext cx="5867400" cy="1470025"/>
          </a:xfrm>
        </p:spPr>
        <p:txBody>
          <a:bodyPr>
            <a:noAutofit/>
          </a:bodyPr>
          <a:lstStyle/>
          <a:p>
            <a:pPr algn="l"/>
            <a:r>
              <a:rPr lang="en-US" sz="3400" dirty="0"/>
              <a:t/>
            </a:r>
            <a:br>
              <a:rPr lang="en-US" sz="3400" dirty="0"/>
            </a:br>
            <a:r>
              <a:rPr lang="en-US" sz="3400" dirty="0" smtClean="0"/>
              <a:t>“. . . Because </a:t>
            </a:r>
            <a:r>
              <a:rPr lang="en-US" sz="3400" dirty="0"/>
              <a:t>of their distinctive temperaments and capacities, males and females each bring to a marriage relationship unique perspectives and experiences. The man and the woman contribute differently but equally to a oneness and a unity that can be achieved in no other </a:t>
            </a:r>
            <a:r>
              <a:rPr lang="en-US" sz="3400" dirty="0" smtClean="0"/>
              <a:t>way.</a:t>
            </a:r>
            <a:r>
              <a:rPr lang="en-US" sz="3400" dirty="0"/>
              <a:t> </a:t>
            </a:r>
            <a:r>
              <a:rPr lang="en-US" sz="3400" dirty="0" smtClean="0"/>
              <a:t>The man completes and</a:t>
            </a:r>
            <a:endParaRPr lang="en-US" sz="3400" dirty="0"/>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rgbClr val="7F7F7F"/>
                </a:solidFill>
              </a:rPr>
              <a:t>“Marriage Is Essential to His Eternal Plan,” </a:t>
            </a:r>
            <a:r>
              <a:rPr lang="en-US" sz="1600" i="1" dirty="0">
                <a:solidFill>
                  <a:srgbClr val="7F7F7F"/>
                </a:solidFill>
              </a:rPr>
              <a:t>Ensign,</a:t>
            </a:r>
            <a:r>
              <a:rPr lang="en-US" sz="1600" dirty="0">
                <a:solidFill>
                  <a:srgbClr val="7F7F7F"/>
                </a:solidFill>
              </a:rPr>
              <a:t> June 2006, 82–84; see also “The Family: A Proclamation to the World,” </a:t>
            </a:r>
            <a:r>
              <a:rPr lang="en-US" sz="1600" i="1" dirty="0">
                <a:solidFill>
                  <a:srgbClr val="7F7F7F"/>
                </a:solidFill>
              </a:rPr>
              <a:t>Ensign </a:t>
            </a:r>
            <a:r>
              <a:rPr lang="en-US" sz="1600" dirty="0">
                <a:solidFill>
                  <a:srgbClr val="7F7F7F"/>
                </a:solidFill>
              </a:rPr>
              <a:t>or </a:t>
            </a:r>
            <a:r>
              <a:rPr lang="en-US" sz="1600" i="1" dirty="0" err="1">
                <a:solidFill>
                  <a:srgbClr val="7F7F7F"/>
                </a:solidFill>
              </a:rPr>
              <a:t>Liahona</a:t>
            </a:r>
            <a:r>
              <a:rPr lang="en-US" sz="1600" i="1" dirty="0">
                <a:solidFill>
                  <a:srgbClr val="7F7F7F"/>
                </a:solidFill>
              </a:rPr>
              <a:t>, </a:t>
            </a:r>
            <a:r>
              <a:rPr lang="en-US" sz="1600" dirty="0">
                <a:solidFill>
                  <a:srgbClr val="7F7F7F"/>
                </a:solidFill>
              </a:rPr>
              <a:t>Nov. 2010, 129</a:t>
            </a:r>
            <a:endParaRPr lang="en-US" sz="87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smtClean="0">
                <a:solidFill>
                  <a:schemeClr val="bg1">
                    <a:lumMod val="65000"/>
                  </a:schemeClr>
                </a:solidFill>
              </a:rPr>
              <a:t>3 of 6</a:t>
            </a:r>
            <a:endParaRPr lang="en-US" dirty="0">
              <a:solidFill>
                <a:schemeClr val="bg1">
                  <a:lumMod val="65000"/>
                </a:schemeClr>
              </a:solidFill>
            </a:endParaRPr>
          </a:p>
        </p:txBody>
      </p:sp>
      <p:pic>
        <p:nvPicPr>
          <p:cNvPr id="7" name="Picture 6"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15371439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514600"/>
            <a:ext cx="5867400" cy="1470025"/>
          </a:xfrm>
        </p:spPr>
        <p:txBody>
          <a:bodyPr>
            <a:noAutofit/>
          </a:bodyPr>
          <a:lstStyle/>
          <a:p>
            <a:pPr algn="l"/>
            <a:r>
              <a:rPr lang="en-US" sz="3400" dirty="0" smtClean="0">
                <a:solidFill>
                  <a:srgbClr val="000000"/>
                </a:solidFill>
              </a:rPr>
              <a:t>perfects </a:t>
            </a:r>
            <a:r>
              <a:rPr lang="en-US" sz="3400" dirty="0">
                <a:solidFill>
                  <a:srgbClr val="000000"/>
                </a:solidFill>
              </a:rPr>
              <a:t>the woman and the woman completes and perfects the man as they learn from and mutually strengthen and bless each other. ‘Neither is the man without the woman, neither the woman without the man, </a:t>
            </a:r>
            <a:r>
              <a:rPr lang="en-US" sz="3400" i="1" dirty="0">
                <a:solidFill>
                  <a:srgbClr val="000000"/>
                </a:solidFill>
              </a:rPr>
              <a:t>in the Lord</a:t>
            </a:r>
            <a:r>
              <a:rPr lang="en-US" sz="3400" dirty="0">
                <a:solidFill>
                  <a:srgbClr val="000000"/>
                </a:solidFill>
              </a:rPr>
              <a:t>’ (1 Corinthians 11:11; italics added</a:t>
            </a:r>
            <a:r>
              <a:rPr lang="en-US" sz="3400" dirty="0" smtClean="0">
                <a:solidFill>
                  <a:srgbClr val="000000"/>
                </a:solidFill>
              </a:rPr>
              <a:t>).</a:t>
            </a:r>
            <a:r>
              <a:rPr lang="en-US" sz="3400" dirty="0">
                <a:solidFill>
                  <a:srgbClr val="000000"/>
                </a:solidFill>
              </a:rPr>
              <a:t/>
            </a:r>
            <a:br>
              <a:rPr lang="en-US" sz="3400" dirty="0">
                <a:solidFill>
                  <a:srgbClr val="000000"/>
                </a:solidFill>
              </a:rPr>
            </a:br>
            <a:endParaRPr lang="en-US" sz="3400" dirty="0">
              <a:solidFill>
                <a:srgbClr val="000000"/>
              </a:solidFill>
            </a:endParaRPr>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chemeClr val="bg1">
                    <a:lumMod val="50000"/>
                  </a:schemeClr>
                </a:solidFill>
              </a:rPr>
              <a:t>“Marriage Is Essential to His Eternal Plan,” </a:t>
            </a:r>
            <a:r>
              <a:rPr lang="en-US" sz="1600" i="1" dirty="0">
                <a:solidFill>
                  <a:schemeClr val="bg1">
                    <a:lumMod val="50000"/>
                  </a:schemeClr>
                </a:solidFill>
              </a:rPr>
              <a:t>Ensign,</a:t>
            </a:r>
            <a:r>
              <a:rPr lang="en-US" sz="1600" dirty="0">
                <a:solidFill>
                  <a:schemeClr val="bg1">
                    <a:lumMod val="50000"/>
                  </a:schemeClr>
                </a:solidFill>
              </a:rPr>
              <a:t> June 2006, 82–84; see also “The Family: A Proclamation to the World,” </a:t>
            </a:r>
            <a:r>
              <a:rPr lang="en-US" sz="1600" i="1" dirty="0">
                <a:solidFill>
                  <a:schemeClr val="bg1">
                    <a:lumMod val="50000"/>
                  </a:schemeClr>
                </a:solidFill>
              </a:rPr>
              <a:t>Ensign </a:t>
            </a:r>
            <a:r>
              <a:rPr lang="en-US" sz="1600" dirty="0">
                <a:solidFill>
                  <a:schemeClr val="bg1">
                    <a:lumMod val="50000"/>
                  </a:schemeClr>
                </a:solidFill>
              </a:rPr>
              <a:t>or </a:t>
            </a:r>
            <a:r>
              <a:rPr lang="en-US" sz="1600" i="1" dirty="0" err="1">
                <a:solidFill>
                  <a:schemeClr val="bg1">
                    <a:lumMod val="50000"/>
                  </a:schemeClr>
                </a:solidFill>
              </a:rPr>
              <a:t>Liahona</a:t>
            </a:r>
            <a:r>
              <a:rPr lang="en-US" sz="1600" i="1" dirty="0">
                <a:solidFill>
                  <a:schemeClr val="bg1">
                    <a:lumMod val="50000"/>
                  </a:schemeClr>
                </a:solidFill>
              </a:rPr>
              <a:t>, </a:t>
            </a:r>
            <a:r>
              <a:rPr lang="en-US" sz="1600" dirty="0">
                <a:solidFill>
                  <a:schemeClr val="bg1">
                    <a:lumMod val="50000"/>
                  </a:schemeClr>
                </a:solidFill>
              </a:rPr>
              <a:t>Nov. 2010, 129</a:t>
            </a:r>
            <a:endParaRPr lang="en-US" sz="8700" dirty="0">
              <a:solidFill>
                <a:schemeClr val="bg1">
                  <a:lumMod val="50000"/>
                </a:schemeClr>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smtClean="0">
                <a:solidFill>
                  <a:schemeClr val="bg1">
                    <a:lumMod val="65000"/>
                  </a:schemeClr>
                </a:solidFill>
              </a:rPr>
              <a:t>4 of 6</a:t>
            </a:r>
            <a:endParaRPr lang="en-US" dirty="0">
              <a:solidFill>
                <a:schemeClr val="bg1">
                  <a:lumMod val="65000"/>
                </a:schemeClr>
              </a:solidFill>
            </a:endParaRPr>
          </a:p>
        </p:txBody>
      </p:sp>
      <p:pic>
        <p:nvPicPr>
          <p:cNvPr id="7" name="Picture 6"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2417119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362200"/>
            <a:ext cx="5867400" cy="1470025"/>
          </a:xfrm>
        </p:spPr>
        <p:txBody>
          <a:bodyPr>
            <a:noAutofit/>
          </a:bodyPr>
          <a:lstStyle/>
          <a:p>
            <a:pPr algn="l"/>
            <a:r>
              <a:rPr lang="en-US" sz="3400" dirty="0"/>
              <a:t/>
            </a:r>
            <a:br>
              <a:rPr lang="en-US" sz="3400" dirty="0"/>
            </a:br>
            <a:r>
              <a:rPr lang="en-US" sz="3400" dirty="0"/>
              <a:t>“</a:t>
            </a:r>
            <a:r>
              <a:rPr lang="en-US" sz="3400" i="1" dirty="0"/>
              <a:t>Reason 2: By divine design, both a man and a woman are needed to bring children into mortality and to provide the best setting for the rearing </a:t>
            </a:r>
            <a:r>
              <a:rPr lang="en-US" sz="3400" i="1" dirty="0" smtClean="0"/>
              <a:t/>
            </a:r>
            <a:br>
              <a:rPr lang="en-US" sz="3400" i="1" dirty="0" smtClean="0"/>
            </a:br>
            <a:r>
              <a:rPr lang="en-US" sz="3400" i="1" dirty="0" smtClean="0"/>
              <a:t>and </a:t>
            </a:r>
            <a:r>
              <a:rPr lang="en-US" sz="3400" i="1" dirty="0"/>
              <a:t>nurturing of </a:t>
            </a:r>
            <a:r>
              <a:rPr lang="en-US" sz="3400" i="1" dirty="0" smtClean="0"/>
              <a:t>children. . . .</a:t>
            </a:r>
            <a:r>
              <a:rPr lang="en-US" sz="3400" dirty="0" smtClean="0"/>
              <a:t/>
            </a:r>
            <a:br>
              <a:rPr lang="en-US" sz="3400" dirty="0" smtClean="0"/>
            </a:br>
            <a:r>
              <a:rPr lang="en-US" sz="3400" dirty="0"/>
              <a:t>“A home with a loving and </a:t>
            </a:r>
            <a:r>
              <a:rPr lang="en-US" sz="3400" dirty="0" smtClean="0"/>
              <a:t/>
            </a:r>
            <a:br>
              <a:rPr lang="en-US" sz="3400" dirty="0" smtClean="0"/>
            </a:br>
            <a:r>
              <a:rPr lang="en-US" sz="3400" dirty="0" smtClean="0"/>
              <a:t>loyal </a:t>
            </a:r>
            <a:r>
              <a:rPr lang="en-US" sz="3400" dirty="0"/>
              <a:t>husband and wife is the supreme setting in which children can be reared in </a:t>
            </a:r>
            <a:r>
              <a:rPr lang="en-US" sz="3400" dirty="0" smtClean="0"/>
              <a:t/>
            </a:r>
            <a:br>
              <a:rPr lang="en-US" sz="3400" dirty="0" smtClean="0"/>
            </a:br>
            <a:r>
              <a:rPr lang="en-US" sz="3400" dirty="0" smtClean="0"/>
              <a:t>love </a:t>
            </a:r>
            <a:r>
              <a:rPr lang="en-US" sz="3400" dirty="0"/>
              <a:t>and </a:t>
            </a:r>
            <a:r>
              <a:rPr lang="en-US" sz="3400" dirty="0" smtClean="0"/>
              <a:t>righteousness and </a:t>
            </a:r>
            <a:endParaRPr lang="en-US" sz="3400" i="1" strike="sngStrike" dirty="0"/>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chemeClr val="bg1">
                    <a:lumMod val="50000"/>
                  </a:schemeClr>
                </a:solidFill>
              </a:rPr>
              <a:t>“Marriage Is Essential to His Eternal Plan,” </a:t>
            </a:r>
            <a:r>
              <a:rPr lang="en-US" sz="1600" i="1" dirty="0">
                <a:solidFill>
                  <a:schemeClr val="bg1">
                    <a:lumMod val="50000"/>
                  </a:schemeClr>
                </a:solidFill>
              </a:rPr>
              <a:t>Ensign,</a:t>
            </a:r>
            <a:r>
              <a:rPr lang="en-US" sz="1600" dirty="0">
                <a:solidFill>
                  <a:schemeClr val="bg1">
                    <a:lumMod val="50000"/>
                  </a:schemeClr>
                </a:solidFill>
              </a:rPr>
              <a:t> June 2006, 82–84; see also “The Family: A Proclamation to the World,” </a:t>
            </a:r>
            <a:r>
              <a:rPr lang="en-US" sz="1600" i="1" dirty="0">
                <a:solidFill>
                  <a:schemeClr val="bg1">
                    <a:lumMod val="50000"/>
                  </a:schemeClr>
                </a:solidFill>
              </a:rPr>
              <a:t>Ensign </a:t>
            </a:r>
            <a:r>
              <a:rPr lang="en-US" sz="1600" dirty="0">
                <a:solidFill>
                  <a:schemeClr val="bg1">
                    <a:lumMod val="50000"/>
                  </a:schemeClr>
                </a:solidFill>
              </a:rPr>
              <a:t>or </a:t>
            </a:r>
            <a:r>
              <a:rPr lang="en-US" sz="1600" i="1" dirty="0" err="1">
                <a:solidFill>
                  <a:schemeClr val="bg1">
                    <a:lumMod val="50000"/>
                  </a:schemeClr>
                </a:solidFill>
              </a:rPr>
              <a:t>Liahona</a:t>
            </a:r>
            <a:r>
              <a:rPr lang="en-US" sz="1600" i="1" dirty="0">
                <a:solidFill>
                  <a:schemeClr val="bg1">
                    <a:lumMod val="50000"/>
                  </a:schemeClr>
                </a:solidFill>
              </a:rPr>
              <a:t>, </a:t>
            </a:r>
            <a:r>
              <a:rPr lang="en-US" sz="1600" dirty="0">
                <a:solidFill>
                  <a:schemeClr val="bg1">
                    <a:lumMod val="50000"/>
                  </a:schemeClr>
                </a:solidFill>
              </a:rPr>
              <a:t>Nov. 2010, 129</a:t>
            </a:r>
            <a:endParaRPr lang="en-US" sz="8700" dirty="0">
              <a:solidFill>
                <a:schemeClr val="bg1">
                  <a:lumMod val="50000"/>
                </a:schemeClr>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a:solidFill>
                  <a:schemeClr val="bg1">
                    <a:lumMod val="65000"/>
                  </a:schemeClr>
                </a:solidFill>
              </a:rPr>
              <a:t>5</a:t>
            </a:r>
            <a:r>
              <a:rPr lang="en-US" dirty="0" smtClean="0">
                <a:solidFill>
                  <a:schemeClr val="bg1">
                    <a:lumMod val="65000"/>
                  </a:schemeClr>
                </a:solidFill>
              </a:rPr>
              <a:t> of 6</a:t>
            </a:r>
            <a:endParaRPr lang="en-US" dirty="0">
              <a:solidFill>
                <a:schemeClr val="bg1">
                  <a:lumMod val="65000"/>
                </a:schemeClr>
              </a:solidFill>
            </a:endParaRPr>
          </a:p>
        </p:txBody>
      </p:sp>
      <p:pic>
        <p:nvPicPr>
          <p:cNvPr id="7" name="Picture 6"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28124080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1470025"/>
          </a:xfrm>
        </p:spPr>
        <p:txBody>
          <a:bodyPr>
            <a:noAutofit/>
          </a:bodyPr>
          <a:lstStyle/>
          <a:p>
            <a:pPr algn="l"/>
            <a:r>
              <a:rPr lang="en-US" sz="3200" dirty="0"/>
              <a:t/>
            </a:r>
            <a:br>
              <a:rPr lang="en-US" sz="3200" dirty="0"/>
            </a:br>
            <a:r>
              <a:rPr lang="en-US" sz="3200" dirty="0" smtClean="0"/>
              <a:t>in </a:t>
            </a:r>
            <a:r>
              <a:rPr lang="en-US" sz="3200" dirty="0"/>
              <a:t>which the spiritual and physical needs of children can be met. Just as the unique characteristics of both males and females contribute to the completeness of a marriage relationship, so those same characteristics are vital to the rearing, nurturing, and teaching of </a:t>
            </a:r>
            <a:r>
              <a:rPr lang="en-US" sz="3200" dirty="0" smtClean="0"/>
              <a:t>children.”</a:t>
            </a:r>
            <a:endParaRPr lang="en-US" sz="3200" dirty="0"/>
          </a:p>
        </p:txBody>
      </p:sp>
      <p:sp>
        <p:nvSpPr>
          <p:cNvPr id="3" name="Subtitle 2"/>
          <p:cNvSpPr>
            <a:spLocks noGrp="1"/>
          </p:cNvSpPr>
          <p:nvPr>
            <p:ph type="subTitle" idx="1"/>
          </p:nvPr>
        </p:nvSpPr>
        <p:spPr>
          <a:xfrm>
            <a:off x="228600" y="3962400"/>
            <a:ext cx="2667000" cy="1524000"/>
          </a:xfrm>
        </p:spPr>
        <p:txBody>
          <a:bodyPr>
            <a:normAutofit fontScale="92500" lnSpcReduction="20000"/>
          </a:bodyPr>
          <a:lstStyle/>
          <a:p>
            <a:r>
              <a:rPr lang="en-US" sz="2000" b="1" dirty="0" smtClean="0">
                <a:solidFill>
                  <a:schemeClr val="tx1"/>
                </a:solidFill>
              </a:rPr>
              <a:t>David A. Bednar</a:t>
            </a:r>
          </a:p>
          <a:p>
            <a:r>
              <a:rPr lang="en-US" sz="1600" dirty="0">
                <a:solidFill>
                  <a:srgbClr val="7F7F7F"/>
                </a:solidFill>
              </a:rPr>
              <a:t>“Marriage Is Essential to His Eternal Plan,” </a:t>
            </a:r>
            <a:r>
              <a:rPr lang="en-US" sz="1600" i="1" dirty="0">
                <a:solidFill>
                  <a:srgbClr val="7F7F7F"/>
                </a:solidFill>
              </a:rPr>
              <a:t>Ensign,</a:t>
            </a:r>
            <a:r>
              <a:rPr lang="en-US" sz="1600" dirty="0">
                <a:solidFill>
                  <a:srgbClr val="7F7F7F"/>
                </a:solidFill>
              </a:rPr>
              <a:t> June </a:t>
            </a:r>
            <a:r>
              <a:rPr lang="en-US" sz="1600" dirty="0" smtClean="0">
                <a:solidFill>
                  <a:srgbClr val="7F7F7F"/>
                </a:solidFill>
              </a:rPr>
              <a:t>2006, 82–84; see also “The Family: A Proclamation to the World,” </a:t>
            </a:r>
            <a:r>
              <a:rPr lang="en-US" sz="1600" i="1" dirty="0" smtClean="0">
                <a:solidFill>
                  <a:srgbClr val="7F7F7F"/>
                </a:solidFill>
              </a:rPr>
              <a:t>Ensign </a:t>
            </a:r>
            <a:r>
              <a:rPr lang="en-US" sz="1600" dirty="0" smtClean="0">
                <a:solidFill>
                  <a:srgbClr val="7F7F7F"/>
                </a:solidFill>
              </a:rPr>
              <a:t>or </a:t>
            </a:r>
            <a:r>
              <a:rPr lang="en-US" sz="1600" i="1" dirty="0" err="1" smtClean="0">
                <a:solidFill>
                  <a:srgbClr val="7F7F7F"/>
                </a:solidFill>
              </a:rPr>
              <a:t>Liahona</a:t>
            </a:r>
            <a:r>
              <a:rPr lang="en-US" sz="1600" i="1" dirty="0" smtClean="0">
                <a:solidFill>
                  <a:srgbClr val="7F7F7F"/>
                </a:solidFill>
              </a:rPr>
              <a:t>, </a:t>
            </a:r>
            <a:r>
              <a:rPr lang="en-US" sz="1600" dirty="0" smtClean="0">
                <a:solidFill>
                  <a:srgbClr val="7F7F7F"/>
                </a:solidFill>
              </a:rPr>
              <a:t>Nov. 2010, 129</a:t>
            </a:r>
            <a:endParaRPr lang="en-US" sz="87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6412468"/>
            <a:ext cx="715197" cy="369332"/>
          </a:xfrm>
          <a:prstGeom prst="rect">
            <a:avLst/>
          </a:prstGeom>
          <a:noFill/>
        </p:spPr>
        <p:txBody>
          <a:bodyPr wrap="none" rtlCol="0">
            <a:spAutoFit/>
          </a:bodyPr>
          <a:lstStyle/>
          <a:p>
            <a:r>
              <a:rPr lang="en-US" dirty="0" smtClean="0">
                <a:solidFill>
                  <a:schemeClr val="bg1">
                    <a:lumMod val="65000"/>
                  </a:schemeClr>
                </a:solidFill>
              </a:rPr>
              <a:t>6 of </a:t>
            </a:r>
            <a:r>
              <a:rPr lang="en-US" dirty="0">
                <a:solidFill>
                  <a:schemeClr val="bg1">
                    <a:lumMod val="65000"/>
                  </a:schemeClr>
                </a:solidFill>
              </a:rPr>
              <a:t>6</a:t>
            </a:r>
          </a:p>
        </p:txBody>
      </p:sp>
      <p:pic>
        <p:nvPicPr>
          <p:cNvPr id="7" name="Picture 6" descr="BednarDA-0503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0"/>
            <a:ext cx="2286000" cy="3048336"/>
          </a:xfrm>
          <a:prstGeom prst="rect">
            <a:avLst/>
          </a:prstGeom>
        </p:spPr>
      </p:pic>
    </p:spTree>
    <p:extLst>
      <p:ext uri="{BB962C8B-B14F-4D97-AF65-F5344CB8AC3E}">
        <p14:creationId xmlns:p14="http://schemas.microsoft.com/office/powerpoint/2010/main" val="23959606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0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462</Words>
  <Application>Microsoft Macintosh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“This earth, all men [and women], animals, fish, fowls, plants, all things—all lived first as spirit entities. Their home was heaven, and the earth was created to be the place where they could take upon themselves mortality.” </vt:lpstr>
      <vt:lpstr>“The rib, coming as it does from the side, seems to denote partnership. The rib signifies . . . a lateral relationship as partners, to work and to live, side by side.”</vt:lpstr>
      <vt:lpstr> “Two compelling doctrinal reasons help us to understand why eternal marriage is essential to the Father’s plan. “Reason 1: The natures of male and female spirits complete and perfect each other, and therefore men and women are intended to progress together toward exaltation.</vt:lpstr>
      <vt:lpstr> “. . . For divine purposes, male and female spirits are different, distinctive, and complementary.  “. . . The unique combination of spiritual, physical, mental, and emotional capacities of both males and females were needed to implement the plan of happiness. Alone, neither the man nor the woman could fulfill the purposes of his or her creation. </vt:lpstr>
      <vt:lpstr> “. . . Because of their distinctive temperaments and capacities, males and females each bring to a marriage relationship unique perspectives and experiences. The man and the woman contribute differently but equally to a oneness and a unity that can be achieved in no other way. The man completes and</vt:lpstr>
      <vt:lpstr>perfects the woman and the woman completes and perfects the man as they learn from and mutually strengthen and bless each other. ‘Neither is the man without the woman, neither the woman without the man, in the Lord’ (1 Corinthians 11:11; italics added). </vt:lpstr>
      <vt:lpstr> “Reason 2: By divine design, both a man and a woman are needed to bring children into mortality and to provide the best setting for the rearing  and nurturing of children. . . . “A home with a loving and  loyal husband and wife is the supreme setting in which children can be reared in  love and righteousness and </vt:lpstr>
      <vt:lpstr> in which the spiritual and physical needs of children can be met. Just as the unique characteristics of both males and females contribute to the completeness of a marriage relationship, so those same characteristics are vital to the rearing, nurturing, and teaching of children.”</vt:lpstr>
      <vt:lpstr>PowerPoint Presentation</vt:lpstr>
    </vt:vector>
  </TitlesOfParts>
  <Company>LDS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BurnhamBT</dc:creator>
  <cp:lastModifiedBy>Mark Hales</cp:lastModifiedBy>
  <cp:revision>100</cp:revision>
  <dcterms:created xsi:type="dcterms:W3CDTF">2015-03-23T21:49:50Z</dcterms:created>
  <dcterms:modified xsi:type="dcterms:W3CDTF">2015-11-16T16:01:12Z</dcterms:modified>
</cp:coreProperties>
</file>